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6" r:id="rId2"/>
    <p:sldMasterId id="2147483776" r:id="rId3"/>
    <p:sldMasterId id="2147483786" r:id="rId4"/>
    <p:sldMasterId id="2147483799" r:id="rId5"/>
    <p:sldMasterId id="2147484145" r:id="rId6"/>
    <p:sldMasterId id="2147484157" r:id="rId7"/>
    <p:sldMasterId id="2147484170" r:id="rId8"/>
  </p:sldMasterIdLst>
  <p:notesMasterIdLst>
    <p:notesMasterId r:id="rId54"/>
  </p:notesMasterIdLst>
  <p:handoutMasterIdLst>
    <p:handoutMasterId r:id="rId55"/>
  </p:handoutMasterIdLst>
  <p:sldIdLst>
    <p:sldId id="499" r:id="rId9"/>
    <p:sldId id="500" r:id="rId10"/>
    <p:sldId id="501" r:id="rId11"/>
    <p:sldId id="502" r:id="rId12"/>
    <p:sldId id="503" r:id="rId13"/>
    <p:sldId id="504" r:id="rId14"/>
    <p:sldId id="505" r:id="rId15"/>
    <p:sldId id="506" r:id="rId16"/>
    <p:sldId id="507" r:id="rId17"/>
    <p:sldId id="508" r:id="rId18"/>
    <p:sldId id="509" r:id="rId19"/>
    <p:sldId id="512" r:id="rId20"/>
    <p:sldId id="513" r:id="rId21"/>
    <p:sldId id="514" r:id="rId22"/>
    <p:sldId id="515" r:id="rId23"/>
    <p:sldId id="516" r:id="rId24"/>
    <p:sldId id="522" r:id="rId25"/>
    <p:sldId id="523" r:id="rId26"/>
    <p:sldId id="532" r:id="rId27"/>
    <p:sldId id="533" r:id="rId28"/>
    <p:sldId id="534" r:id="rId29"/>
    <p:sldId id="535" r:id="rId30"/>
    <p:sldId id="536" r:id="rId31"/>
    <p:sldId id="537" r:id="rId32"/>
    <p:sldId id="538" r:id="rId33"/>
    <p:sldId id="539" r:id="rId34"/>
    <p:sldId id="540" r:id="rId35"/>
    <p:sldId id="541" r:id="rId36"/>
    <p:sldId id="542" r:id="rId37"/>
    <p:sldId id="543" r:id="rId38"/>
    <p:sldId id="544" r:id="rId39"/>
    <p:sldId id="545" r:id="rId40"/>
    <p:sldId id="546"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Lst>
  <p:sldSz cx="9144000" cy="6858000" type="screen4x3"/>
  <p:notesSz cx="7021513" cy="9307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B0E"/>
    <a:srgbClr val="28EEF8"/>
    <a:srgbClr val="DF0000"/>
    <a:srgbClr val="000000"/>
    <a:srgbClr val="AA3DAA"/>
    <a:srgbClr val="FFFF00"/>
    <a:srgbClr val="000080"/>
    <a:srgbClr val="458B00"/>
    <a:srgbClr val="3333CC"/>
    <a:srgbClr val="CC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0" autoAdjust="0"/>
    <p:restoredTop sz="86311" autoAdjust="0"/>
  </p:normalViewPr>
  <p:slideViewPr>
    <p:cSldViewPr>
      <p:cViewPr varScale="1">
        <p:scale>
          <a:sx n="60" d="100"/>
          <a:sy n="60" d="100"/>
        </p:scale>
        <p:origin x="134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oleObject" Target="file:///E:\presentations\gimme%20compa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Sheet1!$C$1</c:f>
              <c:strCache>
                <c:ptCount val="1"/>
                <c:pt idx="0">
                  <c:v>uSEM (GIMME)</c:v>
                </c:pt>
              </c:strCache>
            </c:strRef>
          </c:tx>
          <c:spPr>
            <a:solidFill>
              <a:schemeClr val="accent4">
                <a:lumMod val="75000"/>
              </a:schemeClr>
            </a:solidFill>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Sheet1!$C$2:$C$10</c:f>
              <c:numCache>
                <c:formatCode>0%</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E05D-4A41-84CA-C167995FEEBB}"/>
            </c:ext>
          </c:extLst>
        </c:ser>
        <c:ser>
          <c:idx val="1"/>
          <c:order val="1"/>
          <c:tx>
            <c:strRef>
              <c:f>Sheet1!$D$1</c:f>
              <c:strCache>
                <c:ptCount val="1"/>
                <c:pt idx="0">
                  <c:v>uSEM (Individual)</c:v>
                </c:pt>
              </c:strCache>
            </c:strRef>
          </c:tx>
          <c:spPr>
            <a:solidFill>
              <a:schemeClr val="accent1">
                <a:lumMod val="60000"/>
                <a:lumOff val="40000"/>
              </a:schemeClr>
            </a:solidFill>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Sheet1!$D$2:$D$10</c:f>
              <c:numCache>
                <c:formatCode>0%</c:formatCode>
                <c:ptCount val="9"/>
                <c:pt idx="0">
                  <c:v>0.91</c:v>
                </c:pt>
                <c:pt idx="1">
                  <c:v>0.94000000000000095</c:v>
                </c:pt>
                <c:pt idx="2">
                  <c:v>0.93</c:v>
                </c:pt>
                <c:pt idx="3">
                  <c:v>0.93</c:v>
                </c:pt>
                <c:pt idx="4">
                  <c:v>0.93</c:v>
                </c:pt>
                <c:pt idx="5">
                  <c:v>0.77000000000000102</c:v>
                </c:pt>
                <c:pt idx="6">
                  <c:v>0.73000000000000098</c:v>
                </c:pt>
                <c:pt idx="7">
                  <c:v>0.72000000000000097</c:v>
                </c:pt>
                <c:pt idx="8">
                  <c:v>0.5</c:v>
                </c:pt>
              </c:numCache>
            </c:numRef>
          </c:val>
          <c:extLst>
            <c:ext xmlns:c16="http://schemas.microsoft.com/office/drawing/2014/chart" uri="{C3380CC4-5D6E-409C-BE32-E72D297353CC}">
              <c16:uniqueId val="{00000001-E05D-4A41-84CA-C167995FEEBB}"/>
            </c:ext>
          </c:extLst>
        </c:ser>
        <c:ser>
          <c:idx val="2"/>
          <c:order val="2"/>
          <c:tx>
            <c:strRef>
              <c:f>Sheet1!$E$1</c:f>
              <c:strCache>
                <c:ptCount val="1"/>
                <c:pt idx="0">
                  <c:v>Highest of the 38 Methods Tested in Smith</c:v>
                </c:pt>
              </c:strCache>
            </c:strRef>
          </c:tx>
          <c:spPr>
            <a:solidFill>
              <a:srgbClr val="FFFF00"/>
            </a:solidFill>
            <a:ln>
              <a:solidFill>
                <a:srgbClr val="CCCC33"/>
              </a:solidFill>
            </a:ln>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Sheet1!$E$2:$E$10</c:f>
              <c:numCache>
                <c:formatCode>0%</c:formatCode>
                <c:ptCount val="9"/>
                <c:pt idx="0">
                  <c:v>0.94000000000000095</c:v>
                </c:pt>
                <c:pt idx="1">
                  <c:v>0.94000000000000095</c:v>
                </c:pt>
                <c:pt idx="2">
                  <c:v>0.96000000000000096</c:v>
                </c:pt>
                <c:pt idx="3">
                  <c:v>0.96000000000000096</c:v>
                </c:pt>
                <c:pt idx="4">
                  <c:v>0.98</c:v>
                </c:pt>
                <c:pt idx="5">
                  <c:v>0.78</c:v>
                </c:pt>
                <c:pt idx="6">
                  <c:v>0.70000000000000095</c:v>
                </c:pt>
                <c:pt idx="7">
                  <c:v>0.69000000000000095</c:v>
                </c:pt>
                <c:pt idx="8">
                  <c:v>0.5</c:v>
                </c:pt>
              </c:numCache>
            </c:numRef>
          </c:val>
          <c:extLst>
            <c:ext xmlns:c16="http://schemas.microsoft.com/office/drawing/2014/chart" uri="{C3380CC4-5D6E-409C-BE32-E72D297353CC}">
              <c16:uniqueId val="{00000002-E05D-4A41-84CA-C167995FEEBB}"/>
            </c:ext>
          </c:extLst>
        </c:ser>
        <c:dLbls>
          <c:showLegendKey val="0"/>
          <c:showVal val="0"/>
          <c:showCatName val="0"/>
          <c:showSerName val="0"/>
          <c:showPercent val="0"/>
          <c:showBubbleSize val="0"/>
        </c:dLbls>
        <c:gapWidth val="150"/>
        <c:axId val="-2114464600"/>
        <c:axId val="-2104766152"/>
      </c:barChart>
      <c:catAx>
        <c:axId val="-2114464600"/>
        <c:scaling>
          <c:orientation val="minMax"/>
        </c:scaling>
        <c:delete val="0"/>
        <c:axPos val="b"/>
        <c:numFmt formatCode="General" sourceLinked="0"/>
        <c:majorTickMark val="out"/>
        <c:minorTickMark val="none"/>
        <c:tickLblPos val="nextTo"/>
        <c:crossAx val="-2104766152"/>
        <c:crosses val="autoZero"/>
        <c:auto val="1"/>
        <c:lblAlgn val="ctr"/>
        <c:lblOffset val="100"/>
        <c:noMultiLvlLbl val="0"/>
      </c:catAx>
      <c:valAx>
        <c:axId val="-2104766152"/>
        <c:scaling>
          <c:orientation val="minMax"/>
          <c:max val="1"/>
        </c:scaling>
        <c:delete val="0"/>
        <c:axPos val="l"/>
        <c:majorGridlines/>
        <c:numFmt formatCode="0%" sourceLinked="1"/>
        <c:majorTickMark val="out"/>
        <c:minorTickMark val="none"/>
        <c:tickLblPos val="nextTo"/>
        <c:crossAx val="-2114464600"/>
        <c:crosses val="autoZero"/>
        <c:crossBetween val="between"/>
      </c:valAx>
    </c:plotArea>
    <c:legend>
      <c:legendPos val="r"/>
      <c:layout>
        <c:manualLayout>
          <c:xMode val="edge"/>
          <c:yMode val="edge"/>
          <c:x val="0.66185897435897401"/>
          <c:y val="0.143706692913386"/>
          <c:w val="0.33814102564102599"/>
          <c:h val="0.40703105861767302"/>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6688" y="0"/>
            <a:ext cx="3043237" cy="465138"/>
          </a:xfrm>
          <a:prstGeom prst="rect">
            <a:avLst/>
          </a:prstGeom>
        </p:spPr>
        <p:txBody>
          <a:bodyPr vert="horz" lIns="91440" tIns="45720" rIns="91440" bIns="45720" rtlCol="0"/>
          <a:lstStyle>
            <a:lvl1pPr algn="r">
              <a:defRPr sz="1200"/>
            </a:lvl1pPr>
          </a:lstStyle>
          <a:p>
            <a:fld id="{CADAEB31-1CB0-E544-AF12-9E5B8F010AE3}" type="datetimeFigureOut">
              <a:rPr lang="en-US" smtClean="0"/>
              <a:pPr/>
              <a:t>6/12/2018</a:t>
            </a:fld>
            <a:endParaRPr lang="en-US"/>
          </a:p>
        </p:txBody>
      </p:sp>
      <p:sp>
        <p:nvSpPr>
          <p:cNvPr id="4" name="Footer Placeholder 3"/>
          <p:cNvSpPr>
            <a:spLocks noGrp="1"/>
          </p:cNvSpPr>
          <p:nvPr>
            <p:ph type="ftr" sz="quarter" idx="2"/>
          </p:nvPr>
        </p:nvSpPr>
        <p:spPr>
          <a:xfrm>
            <a:off x="0" y="8840788"/>
            <a:ext cx="3043238"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6688" y="8840788"/>
            <a:ext cx="3043237" cy="465137"/>
          </a:xfrm>
          <a:prstGeom prst="rect">
            <a:avLst/>
          </a:prstGeom>
        </p:spPr>
        <p:txBody>
          <a:bodyPr vert="horz" lIns="91440" tIns="45720" rIns="91440" bIns="45720" rtlCol="0" anchor="b"/>
          <a:lstStyle>
            <a:lvl1pPr algn="r">
              <a:defRPr sz="1200"/>
            </a:lvl1pPr>
          </a:lstStyle>
          <a:p>
            <a:fld id="{4477DF76-13EB-E848-B6E4-869AD291B913}" type="slidenum">
              <a:rPr lang="en-US" smtClean="0"/>
              <a:pPr/>
              <a:t>‹#›</a:t>
            </a:fld>
            <a:endParaRPr lang="en-US"/>
          </a:p>
        </p:txBody>
      </p:sp>
    </p:spTree>
    <p:extLst>
      <p:ext uri="{BB962C8B-B14F-4D97-AF65-F5344CB8AC3E}">
        <p14:creationId xmlns:p14="http://schemas.microsoft.com/office/powerpoint/2010/main" val="293349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656" cy="465376"/>
          </a:xfrm>
          <a:prstGeom prst="rect">
            <a:avLst/>
          </a:prstGeom>
        </p:spPr>
        <p:txBody>
          <a:bodyPr vert="horz" lIns="93305" tIns="46653" rIns="93305" bIns="46653" rtlCol="0"/>
          <a:lstStyle>
            <a:lvl1pPr algn="l">
              <a:defRPr sz="1200"/>
            </a:lvl1pPr>
          </a:lstStyle>
          <a:p>
            <a:endParaRPr lang="en-US"/>
          </a:p>
        </p:txBody>
      </p:sp>
      <p:sp>
        <p:nvSpPr>
          <p:cNvPr id="3" name="Date Placeholder 2"/>
          <p:cNvSpPr>
            <a:spLocks noGrp="1"/>
          </p:cNvSpPr>
          <p:nvPr>
            <p:ph type="dt" idx="1"/>
          </p:nvPr>
        </p:nvSpPr>
        <p:spPr>
          <a:xfrm>
            <a:off x="3977232" y="0"/>
            <a:ext cx="3042656" cy="465376"/>
          </a:xfrm>
          <a:prstGeom prst="rect">
            <a:avLst/>
          </a:prstGeom>
        </p:spPr>
        <p:txBody>
          <a:bodyPr vert="horz" lIns="93305" tIns="46653" rIns="93305" bIns="46653" rtlCol="0"/>
          <a:lstStyle>
            <a:lvl1pPr algn="r">
              <a:defRPr sz="1200"/>
            </a:lvl1pPr>
          </a:lstStyle>
          <a:p>
            <a:fld id="{670D600C-6366-4403-BE56-7A347CF96A51}" type="datetimeFigureOut">
              <a:rPr lang="en-US" smtClean="0"/>
              <a:pPr/>
              <a:t>6/12/2018</a:t>
            </a:fld>
            <a:endParaRPr lang="en-US"/>
          </a:p>
        </p:txBody>
      </p:sp>
      <p:sp>
        <p:nvSpPr>
          <p:cNvPr id="4" name="Slide Image Placeholder 3"/>
          <p:cNvSpPr>
            <a:spLocks noGrp="1" noRot="1" noChangeAspect="1"/>
          </p:cNvSpPr>
          <p:nvPr>
            <p:ph type="sldImg" idx="2"/>
          </p:nvPr>
        </p:nvSpPr>
        <p:spPr>
          <a:xfrm>
            <a:off x="1184275" y="698500"/>
            <a:ext cx="4652963" cy="3489325"/>
          </a:xfrm>
          <a:prstGeom prst="rect">
            <a:avLst/>
          </a:prstGeom>
          <a:noFill/>
          <a:ln w="12700">
            <a:solidFill>
              <a:prstClr val="black"/>
            </a:solidFill>
          </a:ln>
        </p:spPr>
        <p:txBody>
          <a:bodyPr vert="horz" lIns="93305" tIns="46653" rIns="93305" bIns="46653" rtlCol="0" anchor="ctr"/>
          <a:lstStyle/>
          <a:p>
            <a:endParaRPr lang="en-US"/>
          </a:p>
        </p:txBody>
      </p:sp>
      <p:sp>
        <p:nvSpPr>
          <p:cNvPr id="5" name="Notes Placeholder 4"/>
          <p:cNvSpPr>
            <a:spLocks noGrp="1"/>
          </p:cNvSpPr>
          <p:nvPr>
            <p:ph type="body" sz="quarter" idx="3"/>
          </p:nvPr>
        </p:nvSpPr>
        <p:spPr>
          <a:xfrm>
            <a:off x="702152" y="4421069"/>
            <a:ext cx="5617210" cy="4188381"/>
          </a:xfrm>
          <a:prstGeom prst="rect">
            <a:avLst/>
          </a:prstGeom>
        </p:spPr>
        <p:txBody>
          <a:bodyPr vert="horz" lIns="93305" tIns="46653" rIns="93305" bIns="4665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0522"/>
            <a:ext cx="3042656" cy="465376"/>
          </a:xfrm>
          <a:prstGeom prst="rect">
            <a:avLst/>
          </a:prstGeom>
        </p:spPr>
        <p:txBody>
          <a:bodyPr vert="horz" lIns="93305" tIns="46653" rIns="93305" bIns="46653" rtlCol="0" anchor="b"/>
          <a:lstStyle>
            <a:lvl1pPr algn="l">
              <a:defRPr sz="1200"/>
            </a:lvl1pPr>
          </a:lstStyle>
          <a:p>
            <a:endParaRPr lang="en-US"/>
          </a:p>
        </p:txBody>
      </p:sp>
      <p:sp>
        <p:nvSpPr>
          <p:cNvPr id="7" name="Slide Number Placeholder 6"/>
          <p:cNvSpPr>
            <a:spLocks noGrp="1"/>
          </p:cNvSpPr>
          <p:nvPr>
            <p:ph type="sldNum" sz="quarter" idx="5"/>
          </p:nvPr>
        </p:nvSpPr>
        <p:spPr>
          <a:xfrm>
            <a:off x="3977232" y="8840522"/>
            <a:ext cx="3042656" cy="465376"/>
          </a:xfrm>
          <a:prstGeom prst="rect">
            <a:avLst/>
          </a:prstGeom>
        </p:spPr>
        <p:txBody>
          <a:bodyPr vert="horz" lIns="93305" tIns="46653" rIns="93305" bIns="46653" rtlCol="0" anchor="b"/>
          <a:lstStyle>
            <a:lvl1pPr algn="r">
              <a:defRPr sz="1200"/>
            </a:lvl1pPr>
          </a:lstStyle>
          <a:p>
            <a:fld id="{1199C250-C43C-455B-84AC-4171EA09BAC7}" type="slidenum">
              <a:rPr lang="en-US" smtClean="0"/>
              <a:pPr/>
              <a:t>‹#›</a:t>
            </a:fld>
            <a:endParaRPr lang="en-US"/>
          </a:p>
        </p:txBody>
      </p:sp>
    </p:spTree>
    <p:extLst>
      <p:ext uri="{BB962C8B-B14F-4D97-AF65-F5344CB8AC3E}">
        <p14:creationId xmlns:p14="http://schemas.microsoft.com/office/powerpoint/2010/main" val="3206654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1</a:t>
            </a:fld>
            <a:endParaRPr lang="en-US"/>
          </a:p>
        </p:txBody>
      </p:sp>
    </p:spTree>
    <p:extLst>
      <p:ext uri="{BB962C8B-B14F-4D97-AF65-F5344CB8AC3E}">
        <p14:creationId xmlns:p14="http://schemas.microsoft.com/office/powerpoint/2010/main" val="2912788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Simulations were in the neuroimaging literature,</a:t>
            </a:r>
            <a:r>
              <a:rPr lang="en-US" baseline="0" dirty="0" smtClean="0"/>
              <a:t> and the is the field in which GIMME originated; although GIMME can be applied to different types of data, you’ll likely notice the predominance of neuroscience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6293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uSEMs</a:t>
            </a:r>
            <a:r>
              <a:rPr lang="en-US" dirty="0" smtClean="0"/>
              <a:t> are a type of structural VAR model, which means that they contain contemporaneous and lagged relations,</a:t>
            </a:r>
            <a:r>
              <a:rPr lang="en-US" baseline="0" dirty="0" smtClean="0"/>
              <a:t> but </a:t>
            </a:r>
            <a:r>
              <a:rPr lang="en-US" baseline="0" dirty="0" err="1" smtClean="0"/>
              <a:t>uSEMs</a:t>
            </a:r>
            <a:r>
              <a:rPr lang="en-US" baseline="0" dirty="0" smtClean="0"/>
              <a:t> are unique compared to other structural VARs in the way they are fit to the data (has to do with psi, which allows A and phi to be estimated simultaneously)</a:t>
            </a:r>
          </a:p>
          <a:p>
            <a:endParaRPr lang="en-US" baseline="0" dirty="0" smtClean="0"/>
          </a:p>
          <a:p>
            <a:r>
              <a:rPr lang="en-US" baseline="0" dirty="0" smtClean="0"/>
              <a:t>For this example, eta is 3 x 1, A is 3 x 3, phi is 3 x 3, and zeta is 3 X 1</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BE9CC-120B-4DD7-8569-BECCC47777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057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bother with sparse matrices?</a:t>
            </a:r>
          </a:p>
          <a:p>
            <a:endParaRPr lang="en-US" dirty="0" smtClean="0"/>
          </a:p>
          <a:p>
            <a:r>
              <a:rPr lang="en-US" dirty="0" smtClean="0">
                <a:solidFill>
                  <a:srgbClr val="000000"/>
                </a:solidFill>
              </a:rPr>
              <a:t>Full correlation matrices have been cited as producing unreliable results for network theory metrics (e.g., </a:t>
            </a:r>
            <a:r>
              <a:rPr lang="en-US" dirty="0" err="1" smtClean="0">
                <a:solidFill>
                  <a:srgbClr val="000000"/>
                </a:solidFill>
              </a:rPr>
              <a:t>Marrelec</a:t>
            </a:r>
            <a:r>
              <a:rPr lang="en-US" dirty="0" smtClean="0">
                <a:solidFill>
                  <a:srgbClr val="000000"/>
                </a:solidFill>
              </a:rPr>
              <a:t> et al.; 2006; Liu et al., 2009; </a:t>
            </a:r>
            <a:r>
              <a:rPr lang="en-US" dirty="0" err="1" smtClean="0">
                <a:solidFill>
                  <a:srgbClr val="000000"/>
                </a:solidFill>
              </a:rPr>
              <a:t>Zalesky</a:t>
            </a:r>
            <a:r>
              <a:rPr lang="en-US" dirty="0" smtClean="0">
                <a:solidFill>
                  <a:srgbClr val="000000"/>
                </a:solidFill>
              </a:rPr>
              <a:t>, </a:t>
            </a:r>
            <a:r>
              <a:rPr lang="en-US" dirty="0" err="1" smtClean="0">
                <a:solidFill>
                  <a:srgbClr val="000000"/>
                </a:solidFill>
              </a:rPr>
              <a:t>Fornito</a:t>
            </a:r>
            <a:r>
              <a:rPr lang="en-US" dirty="0" smtClean="0">
                <a:solidFill>
                  <a:srgbClr val="000000"/>
                </a:solidFill>
              </a:rPr>
              <a:t>, &amp; </a:t>
            </a:r>
            <a:r>
              <a:rPr lang="en-US" dirty="0" err="1" smtClean="0">
                <a:solidFill>
                  <a:srgbClr val="000000"/>
                </a:solidFill>
              </a:rPr>
              <a:t>Bullmore</a:t>
            </a:r>
            <a:r>
              <a:rPr lang="en-US" dirty="0" smtClean="0">
                <a:solidFill>
                  <a:srgbClr val="000000"/>
                </a:solidFill>
              </a:rPr>
              <a:t>, 2012).</a:t>
            </a:r>
          </a:p>
          <a:p>
            <a:r>
              <a:rPr lang="en-US" dirty="0" smtClean="0">
                <a:solidFill>
                  <a:srgbClr val="000000"/>
                </a:solidFill>
              </a:rPr>
              <a:t>Partial correlation matrices may be too heavy handed by only including unique effects and </a:t>
            </a:r>
            <a:r>
              <a:rPr lang="en-US" dirty="0" err="1" smtClean="0">
                <a:solidFill>
                  <a:srgbClr val="000000"/>
                </a:solidFill>
              </a:rPr>
              <a:t>partialling</a:t>
            </a:r>
            <a:r>
              <a:rPr lang="en-US" dirty="0" smtClean="0">
                <a:solidFill>
                  <a:srgbClr val="000000"/>
                </a:solidFill>
              </a:rPr>
              <a:t> variability explained by </a:t>
            </a:r>
            <a:r>
              <a:rPr lang="en-US" i="1" dirty="0" smtClean="0">
                <a:solidFill>
                  <a:srgbClr val="000000"/>
                </a:solidFill>
              </a:rPr>
              <a:t>all </a:t>
            </a:r>
            <a:r>
              <a:rPr lang="en-US" dirty="0" smtClean="0">
                <a:solidFill>
                  <a:srgbClr val="000000"/>
                </a:solidFill>
              </a:rPr>
              <a:t>other variables.</a:t>
            </a:r>
          </a:p>
          <a:p>
            <a:r>
              <a:rPr lang="en-US" dirty="0" smtClean="0">
                <a:solidFill>
                  <a:srgbClr val="000000"/>
                </a:solidFill>
              </a:rPr>
              <a:t>Here we strike a balance by only controlling for effects which explains a statistically significant amount of variability in the target variable.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5972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use a confirmatory approach is you have a priori hypotheses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004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Likelihood is the probability of the data, given t</a:t>
            </a:r>
            <a:r>
              <a:rPr lang="en-US" baseline="0" dirty="0" smtClean="0"/>
              <a:t>he parameters estimates. We want to maximize this. </a:t>
            </a:r>
            <a:endParaRPr lang="en-US" dirty="0" smtClean="0"/>
          </a:p>
          <a:p>
            <a:endParaRPr lang="en-US" dirty="0" smtClean="0"/>
          </a:p>
          <a:p>
            <a:r>
              <a:rPr lang="en-US" dirty="0" smtClean="0"/>
              <a:t>If </a:t>
            </a:r>
            <a:r>
              <a:rPr lang="en-US" dirty="0"/>
              <a:t>LM is high, the hypothesis that the model with the extra parameter equals the null may be rejected</a:t>
            </a:r>
          </a:p>
          <a:p>
            <a:pPr marL="291558" indent="-291558">
              <a:buFont typeface="Arial" pitchFamily="34" charset="0"/>
              <a:buChar char="•"/>
            </a:pPr>
            <a:r>
              <a:rPr lang="en-US" dirty="0"/>
              <a:t>Lagrange Multiplier (LM) equivalent identifies which parameter, if freed, would maximally improve model fit</a:t>
            </a:r>
            <a:r>
              <a:rPr lang="en-US" dirty="0" smtClean="0"/>
              <a:t>.</a:t>
            </a:r>
          </a:p>
          <a:p>
            <a:pPr marL="291558" indent="-291558">
              <a:buFont typeface="Arial" pitchFamily="34" charset="0"/>
              <a:buChar char="•"/>
            </a:pPr>
            <a:endParaRPr lang="en-US" dirty="0" smtClean="0"/>
          </a:p>
          <a:p>
            <a:pPr marL="0" indent="0">
              <a:buFont typeface="Arial" pitchFamily="34" charset="0"/>
              <a:buNone/>
            </a:pPr>
            <a:r>
              <a:rPr lang="en-US" dirty="0" smtClean="0"/>
              <a:t>Some criticisms of MI-based approaches, arguing that</a:t>
            </a:r>
            <a:r>
              <a:rPr lang="en-US" baseline="0" dirty="0" smtClean="0"/>
              <a:t> they capitalize on chance. Our simulations show that GIMME minimizes this (due to grouping) and we have other modeling approaches (e.g., multiple solutions) for handling this directly.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F0DD-89F2-4DB1-AB87-7C5848053C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12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here that we know</a:t>
            </a:r>
            <a:r>
              <a:rPr lang="en-US" baseline="0" dirty="0" smtClean="0"/>
              <a:t> from previous work that starting with the group prior improves recovery of individual-level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FBE5-C33E-274B-B243-9D871287A5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891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uSEMs</a:t>
            </a:r>
            <a:r>
              <a:rPr lang="en-US" baseline="0" dirty="0" smtClean="0"/>
              <a:t> are a type of structural VAR, meaning that they estimate both lagged and contemporaneous relations among ROIs, but </a:t>
            </a:r>
            <a:r>
              <a:rPr lang="en-US" baseline="0" dirty="0" err="1" smtClean="0"/>
              <a:t>uSEMs</a:t>
            </a:r>
            <a:r>
              <a:rPr lang="en-US" baseline="0" dirty="0" smtClean="0"/>
              <a:t> have a unique estimation procedure that make them more accurate than other structural VARs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7963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uSEMs</a:t>
            </a:r>
            <a:r>
              <a:rPr lang="en-US" dirty="0" smtClean="0"/>
              <a:t> can be fit in any standard software</a:t>
            </a:r>
            <a:r>
              <a:rPr lang="en-US" baseline="0" dirty="0" smtClean="0"/>
              <a:t> containing MI estimation, but t</a:t>
            </a:r>
            <a:r>
              <a:rPr lang="en-US" dirty="0" smtClean="0"/>
              <a:t>his grouping</a:t>
            </a:r>
            <a:r>
              <a:rPr lang="en-US" baseline="0" dirty="0" smtClean="0"/>
              <a:t> </a:t>
            </a:r>
            <a:r>
              <a:rPr lang="en-US" dirty="0" smtClean="0"/>
              <a:t>process is what has been programming into R and </a:t>
            </a:r>
            <a:r>
              <a:rPr lang="en-US" dirty="0" err="1" smtClean="0"/>
              <a:t>Matlab</a:t>
            </a:r>
            <a:r>
              <a:rPr lang="en-US" dirty="0" smtClean="0"/>
              <a:t> + LISREL.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2296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BE9CC-120B-4DD7-8569-BECCC47777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97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GIMME outperforms others – and individual-level </a:t>
            </a:r>
            <a:r>
              <a:rPr lang="en-US" dirty="0" err="1" smtClean="0"/>
              <a:t>uSEM</a:t>
            </a:r>
            <a:r>
              <a:rPr lang="en-US" baseline="0" dirty="0" smtClean="0"/>
              <a:t> – especially when data are </a:t>
            </a:r>
            <a:r>
              <a:rPr lang="en-US" baseline="0" dirty="0" err="1" smtClean="0"/>
              <a:t>noisey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633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smtClean="0"/>
              <a:t>BOLD – hemodynamic response of blood releasing oxygen to active neurons. We look at the blood-oxygen-level dependent activity. </a:t>
            </a:r>
          </a:p>
          <a:p>
            <a:pPr eaLnBrk="1" hangingPunct="1"/>
            <a:r>
              <a:rPr lang="en-US" altLang="zh-CN" smtClean="0"/>
              <a:t>Time series that we actually use has been processed to remove artifacts such as movement, physiological rhythms, etc. that are not related to research question thus their influence on variation is removed.</a:t>
            </a:r>
          </a:p>
          <a:p>
            <a:pPr eaLnBrk="1" hangingPunct="1"/>
            <a:endParaRPr lang="en-US" altLang="zh-CN" smtClean="0"/>
          </a:p>
          <a:p>
            <a:pPr eaLnBrk="1" hangingPunct="1"/>
            <a:r>
              <a:rPr lang="en-US" altLang="zh-CN" smtClean="0"/>
              <a:t>This is a block design. </a:t>
            </a:r>
          </a:p>
        </p:txBody>
      </p:sp>
    </p:spTree>
    <p:extLst>
      <p:ext uri="{BB962C8B-B14F-4D97-AF65-F5344CB8AC3E}">
        <p14:creationId xmlns:p14="http://schemas.microsoft.com/office/powerpoint/2010/main" val="8770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ea typeface="ＭＳ Ｐゴシック" panose="020B0600070205080204" pitchFamily="34" charset="-128"/>
              </a:rPr>
              <a:t>All of these instructions are in the GIMME manual that will come along with your download, so I’ll just mention them briefly here</a:t>
            </a:r>
          </a:p>
          <a:p>
            <a:endParaRPr lang="en-US" altLang="en-US" dirty="0" smtClean="0">
              <a:ea typeface="ＭＳ Ｐゴシック" panose="020B0600070205080204" pitchFamily="34" charset="-128"/>
            </a:endParaRPr>
          </a:p>
          <a:p>
            <a:r>
              <a:rPr lang="en-US" altLang="en-US" dirty="0" smtClean="0">
                <a:ea typeface="ＭＳ Ｐゴシック" panose="020B0600070205080204" pitchFamily="34" charset="-128"/>
              </a:rPr>
              <a:t>The data and output folders can be called different</a:t>
            </a:r>
            <a:r>
              <a:rPr lang="en-US" altLang="en-US" baseline="0" dirty="0" smtClean="0">
                <a:ea typeface="ＭＳ Ｐゴシック" panose="020B0600070205080204" pitchFamily="34" charset="-128"/>
              </a:rPr>
              <a:t> things.</a:t>
            </a:r>
          </a:p>
          <a:p>
            <a:endParaRPr lang="en-US" altLang="en-US" baseline="0" dirty="0" smtClean="0">
              <a:ea typeface="ＭＳ Ｐゴシック" panose="020B0600070205080204" pitchFamily="34" charset="-128"/>
            </a:endParaRPr>
          </a:p>
          <a:p>
            <a:r>
              <a:rPr lang="en-US" altLang="en-US" baseline="0" dirty="0" smtClean="0">
                <a:ea typeface="ＭＳ Ｐゴシック" panose="020B0600070205080204" pitchFamily="34" charset="-128"/>
              </a:rPr>
              <a:t>gimmeInteractive() is persnickety, so it’s okay if it doesn’t work for you. </a:t>
            </a:r>
          </a:p>
          <a:p>
            <a:endParaRPr lang="en-US" altLang="en-US" dirty="0" smtClean="0">
              <a:ea typeface="ＭＳ Ｐゴシック" panose="020B0600070205080204" pitchFamily="34" charset="-128"/>
            </a:endParaRPr>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cs typeface="Arial" panose="020B0604020202020204" pitchFamily="34" charset="0"/>
              </a:defRPr>
            </a:lvl1pPr>
            <a:lvl2pPr marL="37931725" indent="-37474525" eaLnBrk="0" hangingPunct="0">
              <a:defRPr sz="2400">
                <a:solidFill>
                  <a:schemeClr val="tx1"/>
                </a:solidFill>
                <a:latin typeface="Calibri" panose="020F0502020204030204" pitchFamily="34" charset="0"/>
                <a:cs typeface="Arial" panose="020B0604020202020204" pitchFamily="34" charset="0"/>
              </a:defRPr>
            </a:lvl2pPr>
            <a:lvl3pPr eaLnBrk="0" hangingPunct="0">
              <a:defRPr sz="2400">
                <a:solidFill>
                  <a:schemeClr val="tx1"/>
                </a:solidFill>
                <a:latin typeface="Calibri" panose="020F0502020204030204" pitchFamily="34" charset="0"/>
                <a:cs typeface="Arial" panose="020B0604020202020204" pitchFamily="34" charset="0"/>
              </a:defRPr>
            </a:lvl3pPr>
            <a:lvl4pPr eaLnBrk="0" hangingPunct="0">
              <a:defRPr sz="2400">
                <a:solidFill>
                  <a:schemeClr val="tx1"/>
                </a:solidFill>
                <a:latin typeface="Calibri" panose="020F0502020204030204" pitchFamily="34" charset="0"/>
                <a:cs typeface="Arial" panose="020B0604020202020204" pitchFamily="34" charset="0"/>
              </a:defRPr>
            </a:lvl4pPr>
            <a:lvl5pPr eaLnBrk="0" hangingPunct="0">
              <a:defRPr sz="2400">
                <a:solidFill>
                  <a:schemeClr val="tx1"/>
                </a:solidFill>
                <a:latin typeface="Calibri" panose="020F050202020403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A922BE-EE40-4F6F-8D4F-3B10A852F33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63243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t>
            </a:r>
            <a:r>
              <a:rPr lang="en-US" dirty="0" err="1" smtClean="0"/>
              <a:t>gimmeSEM</a:t>
            </a:r>
            <a:r>
              <a:rPr lang="en-US" dirty="0" smtClean="0"/>
              <a:t> for full analysis. There is also </a:t>
            </a:r>
            <a:r>
              <a:rPr lang="en-US" dirty="0" err="1" smtClean="0"/>
              <a:t>aggSEM</a:t>
            </a:r>
            <a:r>
              <a:rPr lang="en-US" dirty="0" smtClean="0"/>
              <a:t> for group-level only, and </a:t>
            </a:r>
            <a:r>
              <a:rPr lang="en-US" dirty="0" err="1" smtClean="0"/>
              <a:t>indSEM</a:t>
            </a:r>
            <a:r>
              <a:rPr lang="en-US" dirty="0" smtClean="0"/>
              <a:t> for individual-level only. </a:t>
            </a:r>
          </a:p>
          <a:p>
            <a:endParaRPr lang="en-US" dirty="0" smtClean="0"/>
          </a:p>
          <a:p>
            <a:r>
              <a:rPr lang="en-US" dirty="0" smtClean="0"/>
              <a:t>Arguments can depend on downloaded version of </a:t>
            </a:r>
            <a:r>
              <a:rPr lang="en-US" dirty="0" err="1" smtClean="0"/>
              <a:t>gimme</a:t>
            </a:r>
            <a:r>
              <a:rPr lang="en-US" dirty="0" smtClean="0"/>
              <a:t>, as it was recently updated.</a:t>
            </a:r>
          </a:p>
          <a:p>
            <a:r>
              <a:rPr lang="en-US" dirty="0" smtClean="0"/>
              <a:t>	data: </a:t>
            </a:r>
            <a:r>
              <a:rPr lang="en-US" sz="1200" dirty="0" smtClean="0"/>
              <a:t>Each file must contain one matrix for each individual containing a T (time) by p (number of variables) matrix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03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757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cs typeface="Arial" panose="020B0604020202020204" pitchFamily="34" charset="0"/>
              </a:defRPr>
            </a:lvl1pPr>
            <a:lvl2pPr marL="37931725" indent="-37474525" eaLnBrk="0" hangingPunct="0">
              <a:defRPr sz="2400">
                <a:solidFill>
                  <a:schemeClr val="tx1"/>
                </a:solidFill>
                <a:latin typeface="Calibri" panose="020F0502020204030204" pitchFamily="34" charset="0"/>
                <a:cs typeface="Arial" panose="020B0604020202020204" pitchFamily="34" charset="0"/>
              </a:defRPr>
            </a:lvl2pPr>
            <a:lvl3pPr eaLnBrk="0" hangingPunct="0">
              <a:defRPr sz="2400">
                <a:solidFill>
                  <a:schemeClr val="tx1"/>
                </a:solidFill>
                <a:latin typeface="Calibri" panose="020F0502020204030204" pitchFamily="34" charset="0"/>
                <a:cs typeface="Arial" panose="020B0604020202020204" pitchFamily="34" charset="0"/>
              </a:defRPr>
            </a:lvl3pPr>
            <a:lvl4pPr eaLnBrk="0" hangingPunct="0">
              <a:defRPr sz="2400">
                <a:solidFill>
                  <a:schemeClr val="tx1"/>
                </a:solidFill>
                <a:latin typeface="Calibri" panose="020F0502020204030204" pitchFamily="34" charset="0"/>
                <a:cs typeface="Arial" panose="020B0604020202020204" pitchFamily="34" charset="0"/>
              </a:defRPr>
            </a:lvl4pPr>
            <a:lvl5pPr eaLnBrk="0" hangingPunct="0">
              <a:defRPr sz="2400">
                <a:solidFill>
                  <a:schemeClr val="tx1"/>
                </a:solidFill>
                <a:latin typeface="Calibri" panose="020F050202020403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A827B4-6EA5-4A66-B799-F05309361792}"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67549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from which the map is generated come from the </a:t>
            </a:r>
            <a:r>
              <a:rPr lang="en-US" baseline="0" dirty="0" err="1" smtClean="0"/>
              <a:t>summaryPathCountsMatrix</a:t>
            </a:r>
            <a:r>
              <a:rPr lang="en-US" baseline="0" dirty="0" smtClean="0"/>
              <a:t> files.</a:t>
            </a:r>
          </a:p>
          <a:p>
            <a:endParaRPr lang="en-US" baseline="0" dirty="0" smtClean="0"/>
          </a:p>
          <a:p>
            <a:r>
              <a:rPr lang="en-US" baseline="0" dirty="0" smtClean="0"/>
              <a:t>Fit indices for each individual are in </a:t>
            </a:r>
            <a:r>
              <a:rPr lang="en-US" baseline="0" dirty="0" err="1" smtClean="0"/>
              <a:t>summaryFit</a:t>
            </a:r>
            <a:r>
              <a:rPr lang="en-US" baseline="0" dirty="0" smtClean="0"/>
              <a:t>.</a:t>
            </a:r>
          </a:p>
          <a:p>
            <a:endParaRPr lang="en-US" baseline="0" dirty="0" smtClean="0"/>
          </a:p>
          <a:p>
            <a:r>
              <a:rPr lang="en-US" baseline="0" dirty="0" err="1" smtClean="0"/>
              <a:t>indivPathEstimates</a:t>
            </a:r>
            <a:r>
              <a:rPr lang="en-US" baseline="0" dirty="0" smtClean="0"/>
              <a:t> contains beta values with significance tests for all paths estimated for all individuals. Much of this is broken down in the individual folder.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0640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from which the map is generated come from the </a:t>
            </a:r>
            <a:r>
              <a:rPr lang="en-US" baseline="0" dirty="0" err="1" smtClean="0"/>
              <a:t>summaryPathCountsMatrix</a:t>
            </a:r>
            <a:r>
              <a:rPr lang="en-US" baseline="0" dirty="0" smtClean="0"/>
              <a:t> files.</a:t>
            </a:r>
          </a:p>
          <a:p>
            <a:endParaRPr lang="en-US" baseline="0" dirty="0" smtClean="0"/>
          </a:p>
          <a:p>
            <a:r>
              <a:rPr lang="en-US" baseline="0" dirty="0" smtClean="0"/>
              <a:t>Fit indices for each individual are in </a:t>
            </a:r>
            <a:r>
              <a:rPr lang="en-US" baseline="0" dirty="0" err="1" smtClean="0"/>
              <a:t>summaryFit</a:t>
            </a:r>
            <a:r>
              <a:rPr lang="en-US" baseline="0" dirty="0" smtClean="0"/>
              <a:t>.</a:t>
            </a:r>
          </a:p>
          <a:p>
            <a:endParaRPr lang="en-US" baseline="0" dirty="0" smtClean="0"/>
          </a:p>
          <a:p>
            <a:r>
              <a:rPr lang="en-US" baseline="0" dirty="0" err="1" smtClean="0"/>
              <a:t>indivPathEstimates</a:t>
            </a:r>
            <a:r>
              <a:rPr lang="en-US" baseline="0" dirty="0" smtClean="0"/>
              <a:t> contains beta values with significance tests for all paths estimated for all individuals. Much of this is broken down in the individual folder.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64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panose="020B0600070205080204" pitchFamily="34" charset="-128"/>
              </a:rPr>
              <a:t>ID1 (left): x2(78, N=150)=99, RMSEA=.04, SRMR=.06, CFI=.97, NNFI=.98</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panose="020B0600070205080204" pitchFamily="34" charset="-128"/>
              </a:rPr>
              <a:t>ID16</a:t>
            </a:r>
            <a:r>
              <a:rPr lang="en-US" altLang="en-US" baseline="0" dirty="0" smtClean="0">
                <a:ea typeface="ＭＳ Ｐゴシック" panose="020B0600070205080204" pitchFamily="34" charset="-128"/>
              </a:rPr>
              <a:t> (right)</a:t>
            </a:r>
            <a:r>
              <a:rPr lang="en-US" altLang="en-US" dirty="0" smtClean="0">
                <a:ea typeface="ＭＳ Ｐゴシック" panose="020B0600070205080204" pitchFamily="34" charset="-128"/>
              </a:rPr>
              <a:t>: x2(80, N=150)=96, RMSEA=.04, SRMR=.06, CFI=.95, NNFI=.97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6487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Effective connectivity attempts to identify</a:t>
            </a:r>
            <a:r>
              <a:rPr lang="en-US" baseline="0" dirty="0" smtClean="0"/>
              <a:t> the influence that one region might have on another. </a:t>
            </a:r>
            <a:endParaRPr lang="en-US" dirty="0" smtClean="0"/>
          </a:p>
          <a:p>
            <a:pPr>
              <a:spcBef>
                <a:spcPct val="0"/>
              </a:spcBef>
            </a:pPr>
            <a:r>
              <a:rPr lang="en-US" dirty="0" smtClean="0"/>
              <a:t>For granger causality to exist,</a:t>
            </a:r>
            <a:r>
              <a:rPr lang="en-US" baseline="0" dirty="0" smtClean="0"/>
              <a:t> past information from one ROI must offer statistically unique contribution in explaining variance in a second ROI which is better than using the ROI to predict itself. Temporal ordering must be established</a:t>
            </a:r>
            <a:endParaRPr lang="en-US" dirty="0" smtClean="0"/>
          </a:p>
          <a:p>
            <a:pPr>
              <a:spcBef>
                <a:spcPct val="0"/>
              </a:spcBef>
            </a:pPr>
            <a:r>
              <a:rPr lang="en-US" dirty="0" smtClean="0"/>
              <a:t>Important because it’s well established that </a:t>
            </a:r>
            <a:r>
              <a:rPr lang="en-US" dirty="0" err="1" smtClean="0"/>
              <a:t>fMRI</a:t>
            </a:r>
            <a:r>
              <a:rPr lang="en-US" dirty="0" smtClean="0"/>
              <a:t> BOLD data has serial dependencies</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F1565E-2D54-43E2-8DA3-302A72F9D76D}" type="slidenum">
              <a:rPr lang="en-US">
                <a:solidFill>
                  <a:prstClr val="black"/>
                </a:solidFill>
              </a:rPr>
              <a:pPr fontAlgn="base">
                <a:spcBef>
                  <a:spcPct val="0"/>
                </a:spcBef>
                <a:spcAft>
                  <a:spcPct val="0"/>
                </a:spcAft>
              </a:pPr>
              <a:t>9</a:t>
            </a:fld>
            <a:endParaRPr lang="en-US">
              <a:solidFill>
                <a:prstClr val="black"/>
              </a:solidFill>
            </a:endParaRPr>
          </a:p>
        </p:txBody>
      </p:sp>
    </p:spTree>
    <p:extLst>
      <p:ext uri="{BB962C8B-B14F-4D97-AF65-F5344CB8AC3E}">
        <p14:creationId xmlns:p14="http://schemas.microsoft.com/office/powerpoint/2010/main" val="52012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Unified SEM (Kim et al., 2007)</a:t>
            </a:r>
          </a:p>
          <a:p>
            <a:pPr lvl="1" eaLnBrk="1" hangingPunct="1">
              <a:spcBef>
                <a:spcPct val="0"/>
              </a:spcBef>
            </a:pPr>
            <a:r>
              <a:rPr lang="en-US" altLang="zh-CN" dirty="0" smtClean="0"/>
              <a:t>Considers lagged and contemporaneous relationships among ROIs by combining VAR and traditional SEM</a:t>
            </a:r>
          </a:p>
          <a:p>
            <a:pPr eaLnBrk="1" hangingPunct="1">
              <a:spcBef>
                <a:spcPct val="0"/>
              </a:spcBef>
            </a:pPr>
            <a:r>
              <a:rPr lang="en-US" altLang="zh-CN" dirty="0" smtClean="0"/>
              <a:t>Error for instantaneous &amp; unified SEM is diagonal, VAR = symmetrical</a:t>
            </a:r>
          </a:p>
          <a:p>
            <a:pPr eaLnBrk="1" hangingPunct="1">
              <a:spcBef>
                <a:spcPct val="0"/>
              </a:spcBef>
            </a:pPr>
            <a:r>
              <a:rPr lang="en-US" altLang="zh-CN" dirty="0" smtClean="0"/>
              <a:t>b/c variation among regions at the instantaneous time should be modeled through beta’s rather than correlation matrix</a:t>
            </a:r>
          </a:p>
        </p:txBody>
      </p:sp>
      <p:sp>
        <p:nvSpPr>
          <p:cNvPr id="22531" name="Slide Number Placeholder 3"/>
          <p:cNvSpPr>
            <a:spLocks noGrp="1"/>
          </p:cNvSpPr>
          <p:nvPr>
            <p:ph type="sldNum" sz="quarter" idx="5"/>
          </p:nvPr>
        </p:nvSpPr>
        <p:spPr bwMode="auto">
          <a:noFill/>
          <a:ln>
            <a:miter lim="800000"/>
            <a:headEnd/>
            <a:tailEnd/>
          </a:ln>
        </p:spPr>
        <p:txBody>
          <a:bodyPr/>
          <a:lstStyle/>
          <a:p>
            <a:fld id="{B01F9164-F0C6-4181-A551-71B70D618034}" type="slidenum">
              <a:rPr lang="zh-CN" altLang="en-US" smtClean="0">
                <a:solidFill>
                  <a:prstClr val="black"/>
                </a:solidFill>
              </a:rPr>
              <a:pPr/>
              <a:t>10</a:t>
            </a:fld>
            <a:endParaRPr lang="en-US" altLang="zh-CN" smtClean="0">
              <a:solidFill>
                <a:prstClr val="black"/>
              </a:solidFill>
            </a:endParaRPr>
          </a:p>
        </p:txBody>
      </p:sp>
    </p:spTree>
    <p:extLst>
      <p:ext uri="{BB962C8B-B14F-4D97-AF65-F5344CB8AC3E}">
        <p14:creationId xmlns:p14="http://schemas.microsoft.com/office/powerpoint/2010/main" val="91738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Could be </a:t>
            </a:r>
            <a:r>
              <a:rPr lang="en-US" baseline="0" dirty="0" smtClean="0"/>
              <a:t>developmental time, but could also be in the course of a scan session</a:t>
            </a:r>
          </a:p>
          <a:p>
            <a:endParaRPr lang="en-US" baseline="0" dirty="0" smtClean="0"/>
          </a:p>
          <a:p>
            <a:r>
              <a:rPr lang="en-US" baseline="0" dirty="0" smtClean="0"/>
              <a:t>Data show Win &gt; Loss contrast on card task for FNCP subject 0006</a:t>
            </a:r>
            <a:endParaRPr lang="en-US" dirty="0"/>
          </a:p>
        </p:txBody>
      </p:sp>
      <p:sp>
        <p:nvSpPr>
          <p:cNvPr id="4" name="Slide Number Placeholder 3"/>
          <p:cNvSpPr>
            <a:spLocks noGrp="1"/>
          </p:cNvSpPr>
          <p:nvPr>
            <p:ph type="sldNum" sz="quarter" idx="10"/>
          </p:nvPr>
        </p:nvSpPr>
        <p:spPr/>
        <p:txBody>
          <a:bodyPr/>
          <a:lstStyle/>
          <a:p>
            <a:fld id="{50CDAAA5-E84F-4E4F-81A7-608EB5FA421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7284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CDAAA5-E84F-4E4F-81A7-608EB5FA421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2355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Simulations were in the neuroimaging literature,</a:t>
            </a:r>
            <a:r>
              <a:rPr lang="en-US" baseline="0" dirty="0" smtClean="0"/>
              <a:t> and the is the field in which GIMME originated; although GIMME can be applied to different types of data, you’ll likely notice the predominance of neuroscience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1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Simulations were in the neuroimaging literature,</a:t>
            </a:r>
            <a:r>
              <a:rPr lang="en-US" baseline="0" dirty="0" smtClean="0"/>
              <a:t> and the is the field in which GIMME originated; although GIMME can be applied to different types of data, you’ll likely notice the predominance </a:t>
            </a:r>
            <a:r>
              <a:rPr lang="en-US" baseline="0" smtClean="0"/>
              <a:t>of neuroscience </a:t>
            </a:r>
            <a:r>
              <a:rPr lang="en-US" baseline="0" dirty="0" smtClean="0"/>
              <a:t>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584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Simulations were in the neuroimaging literature,</a:t>
            </a:r>
            <a:r>
              <a:rPr lang="en-US" baseline="0" dirty="0" smtClean="0"/>
              <a:t> and the is the field in which GIMME originated; although GIMME can be applied to different types of data, you’ll likely notice the predominance </a:t>
            </a:r>
            <a:r>
              <a:rPr lang="en-US" baseline="0" smtClean="0"/>
              <a:t>of neuroscience </a:t>
            </a:r>
            <a:r>
              <a:rPr lang="en-US" baseline="0" dirty="0" smtClean="0"/>
              <a:t>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231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59662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282550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189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4018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srgbClr val="FFFFFF">
                    <a:lumMod val="95000"/>
                  </a:srgb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417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srgbClr val="F2F2F2"/>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04341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5747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2018/6/12</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148556617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59651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92206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446016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87183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494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68457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srgbClr val="FFFFFF">
                    <a:lumMod val="95000"/>
                  </a:srgb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2814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srgbClr val="F2F2F2"/>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4727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841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2018/6/12</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95896168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710929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412966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498288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6975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734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10429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srgbClr val="FFFFFF">
                    <a:lumMod val="95000"/>
                  </a:srgb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9280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srgbClr val="F2F2F2"/>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61507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6517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2018/6/12</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461234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642530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98442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4334638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8" name="Straight Connector 17"/>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337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Group-level analysis</a:t>
            </a:r>
          </a:p>
          <a:p>
            <a:pPr>
              <a:buFont typeface="Arial" pitchFamily="34" charset="0"/>
              <a:buChar char="•"/>
            </a:pPr>
            <a:r>
              <a:rPr lang="en-US" sz="1400" dirty="0" smtClean="0">
                <a:solidFill>
                  <a:prstClr val="black">
                    <a:lumMod val="75000"/>
                    <a:lumOff val="25000"/>
                  </a:prstClr>
                </a:solidFill>
                <a:latin typeface="Tw Cen MT"/>
              </a:rPr>
              <a:t>Individual-level analysis</a:t>
            </a:r>
          </a:p>
          <a:p>
            <a:pPr>
              <a:buFont typeface="Arial" pitchFamily="34" charset="0"/>
              <a:buChar char="•"/>
            </a:pPr>
            <a:r>
              <a:rPr lang="en-US" sz="1400" dirty="0" smtClean="0">
                <a:solidFill>
                  <a:prstClr val="black">
                    <a:lumMod val="75000"/>
                    <a:lumOff val="25000"/>
                  </a:prstClr>
                </a:solidFill>
                <a:latin typeface="Tw Cen MT"/>
              </a:rPr>
              <a:t>Group Iterative Multiple Model Estimation (GIMME)</a:t>
            </a:r>
          </a:p>
        </p:txBody>
      </p:sp>
      <p:cxnSp>
        <p:nvCxnSpPr>
          <p:cNvPr id="14" name="Straight Connector 13"/>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11258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srgbClr val="FFFFFF">
                    <a:lumMod val="95000"/>
                  </a:srgb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244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7" name="Rectangle 6"/>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8" name="TextBox 7"/>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white">
                    <a:lumMod val="95000"/>
                  </a:prstClr>
                </a:solidFill>
                <a:latin typeface="Tw Cen MT"/>
              </a:rPr>
              <a:t>Group-level analysis</a:t>
            </a:r>
          </a:p>
          <a:p>
            <a:pPr>
              <a:buFont typeface="Arial" pitchFamily="34" charset="0"/>
              <a:buChar char="•"/>
            </a:pPr>
            <a:r>
              <a:rPr lang="en-US" sz="1400" dirty="0" smtClean="0">
                <a:solidFill>
                  <a:prstClr val="black">
                    <a:lumMod val="75000"/>
                    <a:lumOff val="25000"/>
                  </a:prstClr>
                </a:solidFill>
                <a:latin typeface="Tw Cen MT"/>
              </a:rPr>
              <a:t>Individual-level analysis</a:t>
            </a:r>
          </a:p>
          <a:p>
            <a:pPr>
              <a:buFont typeface="Arial" pitchFamily="34" charset="0"/>
              <a:buChar char="•"/>
            </a:pPr>
            <a:r>
              <a:rPr lang="en-US" sz="1400" dirty="0" smtClean="0">
                <a:solidFill>
                  <a:prstClr val="black">
                    <a:lumMod val="75000"/>
                    <a:lumOff val="25000"/>
                  </a:prstClr>
                </a:solidFill>
                <a:latin typeface="Tw Cen MT"/>
              </a:rPr>
              <a:t>Group Iterative Multiple Model Estimation (GIMME)</a:t>
            </a:r>
          </a:p>
        </p:txBody>
      </p:sp>
      <p:cxnSp>
        <p:nvCxnSpPr>
          <p:cNvPr id="9" name="Straight Connector 8"/>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293106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Group-level analysis</a:t>
            </a:r>
          </a:p>
          <a:p>
            <a:pPr>
              <a:buFont typeface="Arial" pitchFamily="34" charset="0"/>
              <a:buChar char="•"/>
            </a:pPr>
            <a:r>
              <a:rPr lang="en-US" sz="1400" dirty="0" smtClean="0">
                <a:solidFill>
                  <a:prstClr val="white">
                    <a:lumMod val="95000"/>
                  </a:prstClr>
                </a:solidFill>
                <a:latin typeface="Tw Cen MT"/>
              </a:rPr>
              <a:t>Individual-level analysis</a:t>
            </a:r>
          </a:p>
          <a:p>
            <a:pPr>
              <a:buFont typeface="Arial" pitchFamily="34" charset="0"/>
              <a:buChar char="•"/>
            </a:pPr>
            <a:r>
              <a:rPr lang="en-US" sz="1400" dirty="0" smtClean="0">
                <a:solidFill>
                  <a:prstClr val="black">
                    <a:lumMod val="75000"/>
                    <a:lumOff val="25000"/>
                  </a:prstClr>
                </a:solidFill>
                <a:latin typeface="Tw Cen MT"/>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318906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Group-level analysis</a:t>
            </a:r>
          </a:p>
          <a:p>
            <a:pPr>
              <a:buFont typeface="Arial" pitchFamily="34" charset="0"/>
              <a:buChar char="•"/>
            </a:pPr>
            <a:r>
              <a:rPr lang="en-US" sz="1400" dirty="0" smtClean="0">
                <a:solidFill>
                  <a:prstClr val="black">
                    <a:lumMod val="75000"/>
                    <a:lumOff val="25000"/>
                  </a:prstClr>
                </a:solidFill>
                <a:latin typeface="Tw Cen MT"/>
              </a:rPr>
              <a:t>Individual-level analysis</a:t>
            </a:r>
          </a:p>
          <a:p>
            <a:pPr>
              <a:buFont typeface="Arial" pitchFamily="34" charset="0"/>
              <a:buChar char="•"/>
            </a:pPr>
            <a:r>
              <a:rPr lang="en-US" sz="1400" dirty="0" smtClean="0">
                <a:solidFill>
                  <a:prstClr val="white">
                    <a:lumMod val="95000"/>
                  </a:prstClr>
                </a:solidFill>
                <a:latin typeface="Tw Cen MT"/>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397306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2018/6/12</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390734910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6/12/2018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39847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50000"/>
                  </a:schemeClr>
                </a:solidFill>
                <a:latin typeface="Century Gothic" panose="020B0502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spcBef>
                <a:spcPts val="1000"/>
              </a:spcBef>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72370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5525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36103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103838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3423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srgbClr val="F2F2F2"/>
                </a:solidFill>
                <a:latin typeface="Tw Cen MT"/>
              </a:rPr>
              <a:t> Clustering Individuals During Model Selection</a:t>
            </a:r>
          </a:p>
          <a:p>
            <a:pPr>
              <a:buFont typeface="Arial" pitchFamily="34" charset="0"/>
              <a:buChar char="•"/>
            </a:pPr>
            <a:r>
              <a:rPr lang="en-US" sz="1400" dirty="0" smtClean="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7372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6/12/2018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4154303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453415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493429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728501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07140340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smtClean="0">
                <a:solidFill>
                  <a:prstClr val="black">
                    <a:lumMod val="75000"/>
                    <a:lumOff val="25000"/>
                  </a:prstClr>
                </a:solidFill>
              </a:rPr>
              <a:t>Group-level</a:t>
            </a:r>
            <a:r>
              <a:rPr lang="en-US" sz="1400" baseline="0" dirty="0" smtClean="0">
                <a:solidFill>
                  <a:prstClr val="black">
                    <a:lumMod val="75000"/>
                    <a:lumOff val="25000"/>
                  </a:prstClr>
                </a:solidFill>
              </a:rPr>
              <a:t> analysis</a:t>
            </a:r>
            <a:endParaRPr lang="en-US" sz="1400" dirty="0" smtClean="0">
              <a:solidFill>
                <a:prstClr val="black">
                  <a:lumMod val="75000"/>
                  <a:lumOff val="25000"/>
                </a:prstClr>
              </a:solidFill>
            </a:endParaRPr>
          </a:p>
          <a:p>
            <a:pPr>
              <a:spcAft>
                <a:spcPts val="0"/>
              </a:spcAft>
              <a:buFont typeface="Arial" pitchFamily="34" charset="0"/>
              <a:buChar char="•"/>
            </a:pPr>
            <a:r>
              <a:rPr lang="en-US" sz="1400" dirty="0" smtClean="0">
                <a:solidFill>
                  <a:schemeClr val="bg1">
                    <a:lumMod val="95000"/>
                  </a:schemeClr>
                </a:solidFill>
              </a:rPr>
              <a:t>Individual-level</a:t>
            </a:r>
            <a:r>
              <a:rPr lang="en-US" sz="1400" baseline="0" dirty="0" smtClean="0">
                <a:solidFill>
                  <a:schemeClr val="bg1">
                    <a:lumMod val="95000"/>
                  </a:schemeClr>
                </a:solidFill>
              </a:rPr>
              <a:t> analysis</a:t>
            </a:r>
            <a:endParaRPr lang="en-US" sz="1400" dirty="0" smtClean="0">
              <a:solidFill>
                <a:schemeClr val="bg1">
                  <a:lumMod val="95000"/>
                </a:schemeClr>
              </a:solidFill>
            </a:endParaRPr>
          </a:p>
          <a:p>
            <a:pPr>
              <a:spcAft>
                <a:spcPts val="0"/>
              </a:spcAft>
              <a:buFont typeface="Arial" pitchFamily="34" charset="0"/>
              <a:buChar char="•"/>
            </a:pPr>
            <a:r>
              <a:rPr lang="en-US" sz="1400" dirty="0" smtClean="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09235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6/12/2018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65079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39" y="152400"/>
            <a:ext cx="7406640" cy="1356360"/>
          </a:xfrm>
        </p:spPr>
        <p:txBody>
          <a:bodyPr/>
          <a:lstStyle>
            <a:lvl1pPr>
              <a:defRPr b="1">
                <a:solidFill>
                  <a:srgbClr val="C00000"/>
                </a:solidFill>
                <a:latin typeface="Century Gothic" panose="020B0502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1" y="1371600"/>
            <a:ext cx="7957104" cy="4724400"/>
          </a:xfrm>
        </p:spPr>
        <p:txBody>
          <a:bodyPr/>
          <a:lstStyle>
            <a:lvl1pPr indent="-182880">
              <a:spcBef>
                <a:spcPts val="1000"/>
              </a:spcBef>
              <a:buClrTx/>
              <a:defRPr>
                <a:solidFill>
                  <a:schemeClr val="tx1"/>
                </a:solidFill>
              </a:defRPr>
            </a:lvl1pPr>
            <a:lvl2pPr indent="-182880">
              <a:buClrTx/>
              <a:defRPr>
                <a:solidFill>
                  <a:schemeClr val="tx1"/>
                </a:solidFill>
              </a:defRPr>
            </a:lvl2pPr>
            <a:lvl3pPr indent="-182880">
              <a:buClrTx/>
              <a:defRPr>
                <a:solidFill>
                  <a:schemeClr val="tx1"/>
                </a:solidFill>
              </a:defRPr>
            </a:lvl3pPr>
            <a:lvl4pPr indent="-182880">
              <a:buClrTx/>
              <a:defRPr>
                <a:solidFill>
                  <a:schemeClr val="tx1"/>
                </a:solidFill>
              </a:defRPr>
            </a:lvl4pPr>
            <a:lvl5pPr indent="-182880">
              <a:buClrTx/>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5213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058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99849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smtClean="0">
                <a:solidFill>
                  <a:prstClr val="black">
                    <a:lumMod val="75000"/>
                    <a:lumOff val="25000"/>
                  </a:prstClr>
                </a:solidFill>
                <a:latin typeface="Tw Cen MT"/>
              </a:rPr>
              <a:t> Group Iterative Multiple Model Estimation (GIMME)</a:t>
            </a:r>
          </a:p>
          <a:p>
            <a:pPr>
              <a:buFont typeface="Arial" pitchFamily="34" charset="0"/>
              <a:buChar char="•"/>
            </a:pPr>
            <a:r>
              <a:rPr lang="en-US" sz="1400" dirty="0" smtClean="0">
                <a:solidFill>
                  <a:prstClr val="black">
                    <a:lumMod val="75000"/>
                    <a:lumOff val="25000"/>
                  </a:prstClr>
                </a:solidFill>
                <a:latin typeface="Tw Cen MT"/>
              </a:rPr>
              <a:t> Clustering Individuals During Model Selection</a:t>
            </a:r>
          </a:p>
          <a:p>
            <a:pPr>
              <a:buFont typeface="Arial" pitchFamily="34" charset="0"/>
              <a:buChar char="•"/>
            </a:pPr>
            <a:r>
              <a:rPr lang="en-US" sz="1400" dirty="0" smtClean="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54657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16350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61120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6/12/2018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97815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0170662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9475935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29335329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252931055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smtClean="0">
                <a:solidFill>
                  <a:prstClr val="black">
                    <a:lumMod val="75000"/>
                    <a:lumOff val="25000"/>
                  </a:prstClr>
                </a:solidFill>
              </a:rPr>
              <a:t>Group-level</a:t>
            </a:r>
            <a:r>
              <a:rPr lang="en-US" sz="1400" baseline="0" dirty="0" smtClean="0">
                <a:solidFill>
                  <a:prstClr val="black">
                    <a:lumMod val="75000"/>
                    <a:lumOff val="25000"/>
                  </a:prstClr>
                </a:solidFill>
              </a:rPr>
              <a:t> analysis</a:t>
            </a:r>
            <a:endParaRPr lang="en-US" sz="1400" dirty="0" smtClean="0">
              <a:solidFill>
                <a:prstClr val="black">
                  <a:lumMod val="75000"/>
                  <a:lumOff val="25000"/>
                </a:prstClr>
              </a:solidFill>
            </a:endParaRPr>
          </a:p>
          <a:p>
            <a:pPr>
              <a:spcAft>
                <a:spcPts val="0"/>
              </a:spcAft>
              <a:buFont typeface="Arial" pitchFamily="34" charset="0"/>
              <a:buChar char="•"/>
            </a:pPr>
            <a:r>
              <a:rPr lang="en-US" sz="1400" dirty="0" smtClean="0">
                <a:solidFill>
                  <a:schemeClr val="bg1">
                    <a:lumMod val="95000"/>
                  </a:schemeClr>
                </a:solidFill>
              </a:rPr>
              <a:t>Individual-level</a:t>
            </a:r>
            <a:r>
              <a:rPr lang="en-US" sz="1400" baseline="0" dirty="0" smtClean="0">
                <a:solidFill>
                  <a:schemeClr val="bg1">
                    <a:lumMod val="95000"/>
                  </a:schemeClr>
                </a:solidFill>
              </a:rPr>
              <a:t> analysis</a:t>
            </a:r>
            <a:endParaRPr lang="en-US" sz="1400" dirty="0" smtClean="0">
              <a:solidFill>
                <a:schemeClr val="bg1">
                  <a:lumMod val="95000"/>
                </a:schemeClr>
              </a:solidFill>
            </a:endParaRPr>
          </a:p>
          <a:p>
            <a:pPr>
              <a:spcAft>
                <a:spcPts val="0"/>
              </a:spcAft>
              <a:buFont typeface="Arial" pitchFamily="34" charset="0"/>
              <a:buChar char="•"/>
            </a:pPr>
            <a:r>
              <a:rPr lang="en-US" sz="1400" dirty="0" smtClean="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916193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6/12/2018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353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406640" cy="1356360"/>
          </a:xfrm>
        </p:spPr>
        <p:txBody>
          <a:bodyPr/>
          <a:lstStyle>
            <a:lvl1pPr>
              <a:defRPr b="1">
                <a:solidFill>
                  <a:srgbClr val="C00000"/>
                </a:solidFill>
                <a:latin typeface="Century Gothic" panose="020B0502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04800" y="1295400"/>
            <a:ext cx="7957105" cy="4800600"/>
          </a:xfrm>
        </p:spPr>
        <p:txBody>
          <a:bodyPr/>
          <a:lstStyle>
            <a:lvl1pPr>
              <a:spcBef>
                <a:spcPts val="1000"/>
              </a:spcBef>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8509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2018/6/12</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47156476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8657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57647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6/12/2018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5610153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17751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6/12/2018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382231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6/12/2018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6127277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623272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936456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4179026512"/>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smtClean="0">
                <a:solidFill>
                  <a:prstClr val="black">
                    <a:lumMod val="75000"/>
                    <a:lumOff val="25000"/>
                  </a:prstClr>
                </a:solidFill>
              </a:rPr>
              <a:t>Group-level</a:t>
            </a:r>
            <a:r>
              <a:rPr lang="en-US" sz="1400" baseline="0" dirty="0" smtClean="0">
                <a:solidFill>
                  <a:prstClr val="black">
                    <a:lumMod val="75000"/>
                    <a:lumOff val="25000"/>
                  </a:prstClr>
                </a:solidFill>
              </a:rPr>
              <a:t> analysis</a:t>
            </a:r>
            <a:endParaRPr lang="en-US" sz="1400" dirty="0" smtClean="0">
              <a:solidFill>
                <a:prstClr val="black">
                  <a:lumMod val="75000"/>
                  <a:lumOff val="25000"/>
                </a:prstClr>
              </a:solidFill>
            </a:endParaRPr>
          </a:p>
          <a:p>
            <a:pPr>
              <a:spcAft>
                <a:spcPts val="0"/>
              </a:spcAft>
              <a:buFont typeface="Arial" pitchFamily="34" charset="0"/>
              <a:buChar char="•"/>
            </a:pPr>
            <a:r>
              <a:rPr lang="en-US" sz="1400" dirty="0" smtClean="0">
                <a:solidFill>
                  <a:schemeClr val="bg1">
                    <a:lumMod val="95000"/>
                  </a:schemeClr>
                </a:solidFill>
              </a:rPr>
              <a:t>Individual-level</a:t>
            </a:r>
            <a:r>
              <a:rPr lang="en-US" sz="1400" baseline="0" dirty="0" smtClean="0">
                <a:solidFill>
                  <a:schemeClr val="bg1">
                    <a:lumMod val="95000"/>
                  </a:schemeClr>
                </a:solidFill>
              </a:rPr>
              <a:t> analysis</a:t>
            </a:r>
            <a:endParaRPr lang="en-US" sz="1400" dirty="0" smtClean="0">
              <a:solidFill>
                <a:schemeClr val="bg1">
                  <a:lumMod val="95000"/>
                </a:schemeClr>
              </a:solidFill>
            </a:endParaRPr>
          </a:p>
          <a:p>
            <a:pPr>
              <a:spcAft>
                <a:spcPts val="0"/>
              </a:spcAft>
              <a:buFont typeface="Arial" pitchFamily="34" charset="0"/>
              <a:buChar char="•"/>
            </a:pPr>
            <a:r>
              <a:rPr lang="en-US" sz="1400" dirty="0" smtClean="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40250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91786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smtClean="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smtClean="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69404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7.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8.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9596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38376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3348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00583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84469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6/12/2018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79786569"/>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3807"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6/12/2018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2485818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6/12/2018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516072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9.xml"/><Relationship Id="rId5" Type="http://schemas.openxmlformats.org/officeDocument/2006/relationships/image" Target="../media/image6.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1.xml"/><Relationship Id="rId1" Type="http://schemas.openxmlformats.org/officeDocument/2006/relationships/tags" Target="../tags/tag1.xml"/><Relationship Id="rId5" Type="http://schemas.openxmlformats.org/officeDocument/2006/relationships/image" Target="../media/image10.emf"/><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61.xml"/><Relationship Id="rId5" Type="http://schemas.openxmlformats.org/officeDocument/2006/relationships/image" Target="../media/image12.emf"/><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17.jpe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hyperlink" Target="https://cran.r-project.org/web/packages/gimme/index.html"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6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ites.lsa.umich.edu/methods-hour/workshops" TargetMode="External"/><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9.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9.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28600"/>
            <a:ext cx="8763000" cy="1371600"/>
          </a:xfrm>
        </p:spPr>
        <p:txBody>
          <a:bodyPr>
            <a:noAutofit/>
          </a:bodyPr>
          <a:lstStyle/>
          <a:p>
            <a:r>
              <a:rPr lang="en-US" sz="4000" cap="none" dirty="0" smtClean="0">
                <a:solidFill>
                  <a:srgbClr val="FFFF00"/>
                </a:solidFill>
                <a:latin typeface="Century Gothic" panose="020B0502020202020204" pitchFamily="34" charset="0"/>
              </a:rPr>
              <a:t>Temporal Network Mapping: </a:t>
            </a:r>
            <a:br>
              <a:rPr lang="en-US" sz="4000" cap="none" dirty="0" smtClean="0">
                <a:solidFill>
                  <a:srgbClr val="FFFF00"/>
                </a:solidFill>
                <a:latin typeface="Century Gothic" panose="020B0502020202020204" pitchFamily="34" charset="0"/>
              </a:rPr>
            </a:br>
            <a:r>
              <a:rPr lang="en-US" sz="4000" cap="none" dirty="0" smtClean="0">
                <a:solidFill>
                  <a:srgbClr val="FFFF00"/>
                </a:solidFill>
                <a:latin typeface="Century Gothic" panose="020B0502020202020204" pitchFamily="34" charset="0"/>
              </a:rPr>
              <a:t>The State of the Science</a:t>
            </a:r>
            <a:endParaRPr lang="en-US" sz="4000" cap="none" dirty="0">
              <a:solidFill>
                <a:srgbClr val="FFFF00"/>
              </a:solidFill>
              <a:latin typeface="Century Gothic" panose="020B0502020202020204" pitchFamily="34" charset="0"/>
            </a:endParaRPr>
          </a:p>
        </p:txBody>
      </p:sp>
      <p:sp>
        <p:nvSpPr>
          <p:cNvPr id="3" name="Subtitle 2"/>
          <p:cNvSpPr>
            <a:spLocks noGrp="1"/>
          </p:cNvSpPr>
          <p:nvPr>
            <p:ph type="subTitle" idx="1"/>
          </p:nvPr>
        </p:nvSpPr>
        <p:spPr>
          <a:xfrm>
            <a:off x="457200" y="1828800"/>
            <a:ext cx="8153400" cy="3124200"/>
          </a:xfrm>
        </p:spPr>
        <p:txBody>
          <a:bodyPr anchor="t" anchorCtr="0">
            <a:noAutofit/>
          </a:bodyPr>
          <a:lstStyle/>
          <a:p>
            <a:r>
              <a:rPr lang="en-US" sz="2400" dirty="0" smtClean="0">
                <a:solidFill>
                  <a:srgbClr val="FFFFFF"/>
                </a:solidFill>
              </a:rPr>
              <a:t>Peter </a:t>
            </a:r>
            <a:r>
              <a:rPr lang="en-US" sz="2400" dirty="0" err="1" smtClean="0">
                <a:solidFill>
                  <a:srgbClr val="FFFFFF"/>
                </a:solidFill>
              </a:rPr>
              <a:t>Molenaar</a:t>
            </a:r>
            <a:r>
              <a:rPr lang="en-US" sz="2400" dirty="0" smtClean="0">
                <a:solidFill>
                  <a:srgbClr val="FFFFFF"/>
                </a:solidFill>
              </a:rPr>
              <a:t>, Ph.D.</a:t>
            </a:r>
          </a:p>
          <a:p>
            <a:r>
              <a:rPr lang="en-US" sz="2400" i="1" dirty="0" smtClean="0">
                <a:solidFill>
                  <a:srgbClr val="FFFFFF"/>
                </a:solidFill>
              </a:rPr>
              <a:t>Pennsylvania State University</a:t>
            </a:r>
          </a:p>
          <a:p>
            <a:endParaRPr lang="en-US" sz="1400" dirty="0" smtClean="0">
              <a:solidFill>
                <a:srgbClr val="FFFFFF"/>
              </a:solidFill>
            </a:endParaRPr>
          </a:p>
          <a:p>
            <a:r>
              <a:rPr lang="en-US" sz="2400" dirty="0" smtClean="0">
                <a:solidFill>
                  <a:srgbClr val="FFFFFF"/>
                </a:solidFill>
              </a:rPr>
              <a:t>with</a:t>
            </a:r>
          </a:p>
          <a:p>
            <a:endParaRPr lang="en-US" sz="1400" dirty="0" smtClean="0">
              <a:solidFill>
                <a:srgbClr val="FFFFFF"/>
              </a:solidFill>
            </a:endParaRPr>
          </a:p>
          <a:p>
            <a:r>
              <a:rPr lang="en-US" sz="2400" dirty="0" smtClean="0">
                <a:solidFill>
                  <a:srgbClr val="FFFFFF"/>
                </a:solidFill>
              </a:rPr>
              <a:t>Adriene Beltz, Ph.D., </a:t>
            </a:r>
            <a:r>
              <a:rPr lang="en-US" sz="2400" i="1" dirty="0" smtClean="0">
                <a:solidFill>
                  <a:srgbClr val="FFFFFF"/>
                </a:solidFill>
              </a:rPr>
              <a:t>University of Michigan</a:t>
            </a:r>
          </a:p>
          <a:p>
            <a:endParaRPr lang="en-US" i="1" dirty="0" smtClean="0">
              <a:solidFill>
                <a:srgbClr val="FFFFFF"/>
              </a:solidFill>
            </a:endParaRPr>
          </a:p>
          <a:p>
            <a:endParaRPr lang="en-US" i="1" dirty="0" smtClean="0">
              <a:solidFill>
                <a:srgbClr val="FFFF00"/>
              </a:solidFill>
            </a:endParaRPr>
          </a:p>
          <a:p>
            <a:r>
              <a:rPr lang="en-US" i="1" dirty="0" smtClean="0">
                <a:solidFill>
                  <a:srgbClr val="FFFF00"/>
                </a:solidFill>
              </a:rPr>
              <a:t>Continuous and discrete time </a:t>
            </a:r>
          </a:p>
          <a:p>
            <a:r>
              <a:rPr lang="en-US" i="1" dirty="0" err="1">
                <a:solidFill>
                  <a:srgbClr val="FFFF00"/>
                </a:solidFill>
              </a:rPr>
              <a:t>d</a:t>
            </a:r>
            <a:r>
              <a:rPr lang="en-US" i="1" dirty="0" err="1" smtClean="0">
                <a:solidFill>
                  <a:srgbClr val="FFFF00"/>
                </a:solidFill>
              </a:rPr>
              <a:t>ynmamic</a:t>
            </a:r>
            <a:r>
              <a:rPr lang="en-US" i="1" dirty="0" smtClean="0">
                <a:solidFill>
                  <a:srgbClr val="FFFF00"/>
                </a:solidFill>
              </a:rPr>
              <a:t> modeling in R</a:t>
            </a:r>
          </a:p>
          <a:p>
            <a:r>
              <a:rPr lang="en-US" i="1" dirty="0" smtClean="0">
                <a:solidFill>
                  <a:srgbClr val="FFFF00"/>
                </a:solidFill>
              </a:rPr>
              <a:t>New York, July 9</a:t>
            </a:r>
            <a:endParaRPr lang="en-US" i="1" dirty="0">
              <a:solidFill>
                <a:srgbClr val="FFFF00"/>
              </a:solidFill>
            </a:endParaRPr>
          </a:p>
        </p:txBody>
      </p:sp>
    </p:spTree>
    <p:extLst>
      <p:ext uri="{BB962C8B-B14F-4D97-AF65-F5344CB8AC3E}">
        <p14:creationId xmlns:p14="http://schemas.microsoft.com/office/powerpoint/2010/main" val="229505947"/>
      </p:ext>
    </p:extLst>
  </p:cSld>
  <p:clrMapOvr>
    <a:masterClrMapping/>
  </p:clrMapOvr>
  <p:transition advClick="0" advTm="3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28600" y="228600"/>
            <a:ext cx="8537575" cy="990600"/>
          </a:xfrm>
        </p:spPr>
        <p:txBody>
          <a:bodyPr/>
          <a:lstStyle/>
          <a:p>
            <a:pPr eaLnBrk="1" hangingPunct="1"/>
            <a:r>
              <a:rPr lang="en-US" altLang="zh-CN" dirty="0" smtClean="0">
                <a:solidFill>
                  <a:srgbClr val="C00000"/>
                </a:solidFill>
                <a:ea typeface="宋体" charset="-122"/>
              </a:rPr>
              <a:t>Evolution of SEM for fMRI</a:t>
            </a:r>
          </a:p>
        </p:txBody>
      </p:sp>
      <p:sp>
        <p:nvSpPr>
          <p:cNvPr id="21506" name="Content Placeholder 2"/>
          <p:cNvSpPr>
            <a:spLocks noGrp="1"/>
          </p:cNvSpPr>
          <p:nvPr>
            <p:ph sz="quarter" idx="1"/>
          </p:nvPr>
        </p:nvSpPr>
        <p:spPr>
          <a:xfrm>
            <a:off x="304800" y="1295400"/>
            <a:ext cx="8382000" cy="5105400"/>
          </a:xfrm>
        </p:spPr>
        <p:txBody>
          <a:bodyPr>
            <a:normAutofit/>
          </a:bodyPr>
          <a:lstStyle/>
          <a:p>
            <a:pPr marL="0" indent="0" eaLnBrk="1" hangingPunct="1">
              <a:lnSpc>
                <a:spcPct val="100000"/>
              </a:lnSpc>
              <a:buNone/>
            </a:pPr>
            <a:r>
              <a:rPr lang="en-US" altLang="zh-CN" sz="2400" u="sng" dirty="0" smtClean="0">
                <a:ea typeface="宋体" charset="-122"/>
              </a:rPr>
              <a:t>SEM</a:t>
            </a:r>
            <a:r>
              <a:rPr lang="en-US" altLang="zh-CN" sz="2400" dirty="0" smtClean="0">
                <a:ea typeface="宋体" charset="-122"/>
              </a:rPr>
              <a:t> (McIntosh &amp; Gonzalez-Lima, 1994)</a:t>
            </a:r>
          </a:p>
          <a:p>
            <a:pPr marL="365760" lvl="1" indent="-182880" eaLnBrk="1" hangingPunct="1">
              <a:lnSpc>
                <a:spcPct val="100000"/>
              </a:lnSpc>
            </a:pPr>
            <a:r>
              <a:rPr lang="en-US" altLang="zh-CN" sz="2400" b="1" dirty="0" smtClean="0">
                <a:ea typeface="宋体" charset="-122"/>
              </a:rPr>
              <a:t>η</a:t>
            </a:r>
            <a:r>
              <a:rPr lang="en-US" altLang="zh-CN" sz="2400" dirty="0" smtClean="0">
                <a:ea typeface="宋体" charset="-122"/>
              </a:rPr>
              <a:t>(t) = </a:t>
            </a:r>
            <a:r>
              <a:rPr lang="en-US" altLang="zh-CN" sz="2400" b="1" dirty="0" err="1" smtClean="0">
                <a:ea typeface="宋体" charset="-122"/>
              </a:rPr>
              <a:t>Bη</a:t>
            </a:r>
            <a:r>
              <a:rPr lang="en-US" altLang="zh-CN" sz="2400" dirty="0" smtClean="0">
                <a:ea typeface="宋体" charset="-122"/>
              </a:rPr>
              <a:t>(t) + </a:t>
            </a:r>
            <a:r>
              <a:rPr lang="en-US" altLang="zh-CN" sz="2400" b="1" dirty="0" smtClean="0">
                <a:ea typeface="宋体" charset="-122"/>
                <a:sym typeface="Symbol" pitchFamily="18" charset="2"/>
              </a:rPr>
              <a:t>e</a:t>
            </a:r>
            <a:r>
              <a:rPr lang="en-US" altLang="zh-CN" sz="2400" dirty="0" smtClean="0">
                <a:ea typeface="宋体" charset="-122"/>
              </a:rPr>
              <a:t>(t) </a:t>
            </a:r>
          </a:p>
          <a:p>
            <a:pPr marL="365760" lvl="1" indent="-182880" eaLnBrk="1" hangingPunct="1">
              <a:lnSpc>
                <a:spcPct val="100000"/>
              </a:lnSpc>
            </a:pPr>
            <a:r>
              <a:rPr lang="en-US" altLang="zh-CN" sz="2400" dirty="0" err="1" smtClean="0">
                <a:ea typeface="宋体" charset="-122"/>
              </a:rPr>
              <a:t>var</a:t>
            </a:r>
            <a:r>
              <a:rPr lang="en-US" altLang="zh-CN" sz="2400" dirty="0" smtClean="0">
                <a:ea typeface="宋体" charset="-122"/>
              </a:rPr>
              <a:t>[</a:t>
            </a:r>
            <a:r>
              <a:rPr lang="en-US" altLang="zh-CN" sz="2400" b="1" dirty="0" smtClean="0">
                <a:ea typeface="宋体" charset="-122"/>
                <a:sym typeface="Symbol" pitchFamily="18" charset="2"/>
              </a:rPr>
              <a:t>e</a:t>
            </a:r>
            <a:r>
              <a:rPr lang="en-US" altLang="zh-CN" sz="2400" dirty="0" smtClean="0">
                <a:ea typeface="宋体" charset="-122"/>
              </a:rPr>
              <a:t>(t)] diagonal</a:t>
            </a:r>
          </a:p>
          <a:p>
            <a:pPr marL="160020" lvl="1" indent="0" eaLnBrk="1" hangingPunct="1">
              <a:lnSpc>
                <a:spcPct val="100000"/>
              </a:lnSpc>
              <a:buNone/>
            </a:pPr>
            <a:endParaRPr lang="en-US" altLang="zh-CN" sz="2400" dirty="0" smtClean="0">
              <a:ea typeface="宋体" charset="-122"/>
            </a:endParaRPr>
          </a:p>
          <a:p>
            <a:pPr marL="0" indent="0" eaLnBrk="1" hangingPunct="1">
              <a:lnSpc>
                <a:spcPct val="100000"/>
              </a:lnSpc>
              <a:spcBef>
                <a:spcPts val="0"/>
              </a:spcBef>
              <a:buNone/>
            </a:pPr>
            <a:r>
              <a:rPr lang="en-US" altLang="zh-CN" sz="2400" u="sng" dirty="0" smtClean="0">
                <a:ea typeface="宋体" charset="-122"/>
              </a:rPr>
              <a:t>VAR(q) with Granger Causality</a:t>
            </a:r>
            <a:r>
              <a:rPr lang="en-US" altLang="zh-CN" sz="2400" dirty="0" smtClean="0">
                <a:ea typeface="宋体" charset="-122"/>
              </a:rPr>
              <a:t> (Goebel et al., 2003)</a:t>
            </a:r>
          </a:p>
          <a:p>
            <a:pPr marL="365760" lvl="1" indent="-182880" eaLnBrk="1" hangingPunct="1">
              <a:lnSpc>
                <a:spcPct val="100000"/>
              </a:lnSpc>
            </a:pPr>
            <a:r>
              <a:rPr lang="en-US" altLang="zh-CN" sz="2400" b="1" dirty="0" smtClean="0">
                <a:ea typeface="宋体" charset="-122"/>
              </a:rPr>
              <a:t>η</a:t>
            </a:r>
            <a:r>
              <a:rPr lang="en-US" altLang="zh-CN" sz="2400" dirty="0" smtClean="0">
                <a:ea typeface="宋体" charset="-122"/>
              </a:rPr>
              <a:t>(t) = </a:t>
            </a:r>
            <a:r>
              <a:rPr lang="en-US" altLang="zh-CN" sz="2400" b="1" dirty="0" smtClean="0">
                <a:ea typeface="宋体" charset="-122"/>
                <a:sym typeface="Symbol" pitchFamily="18" charset="2"/>
              </a:rPr>
              <a:t></a:t>
            </a:r>
            <a:r>
              <a:rPr lang="en-US" altLang="zh-CN" sz="2400" baseline="-25000" dirty="0" smtClean="0">
                <a:ea typeface="宋体" charset="-122"/>
              </a:rPr>
              <a:t>1</a:t>
            </a:r>
            <a:r>
              <a:rPr lang="en-US" altLang="zh-CN" sz="2400" b="1" dirty="0" smtClean="0">
                <a:ea typeface="宋体" charset="-122"/>
              </a:rPr>
              <a:t>η</a:t>
            </a:r>
            <a:r>
              <a:rPr lang="en-US" altLang="zh-CN" sz="2400" dirty="0" smtClean="0">
                <a:ea typeface="宋体" charset="-122"/>
              </a:rPr>
              <a:t>(t-1) + … + </a:t>
            </a:r>
            <a:r>
              <a:rPr lang="en-US" altLang="zh-CN" sz="2400" b="1" dirty="0" smtClean="0">
                <a:ea typeface="宋体" charset="-122"/>
                <a:sym typeface="Symbol" pitchFamily="18" charset="2"/>
              </a:rPr>
              <a:t></a:t>
            </a:r>
            <a:r>
              <a:rPr lang="en-US" altLang="zh-CN" sz="2400" baseline="-25000" dirty="0" err="1" smtClean="0">
                <a:ea typeface="宋体" charset="-122"/>
              </a:rPr>
              <a:t>q</a:t>
            </a:r>
            <a:r>
              <a:rPr lang="en-US" altLang="zh-CN" sz="2400" b="1" dirty="0" err="1" smtClean="0">
                <a:ea typeface="宋体" charset="-122"/>
              </a:rPr>
              <a:t>η</a:t>
            </a:r>
            <a:r>
              <a:rPr lang="en-US" altLang="zh-CN" sz="2400" dirty="0" smtClean="0">
                <a:ea typeface="宋体" charset="-122"/>
              </a:rPr>
              <a:t>(t-q) + </a:t>
            </a:r>
            <a:r>
              <a:rPr lang="en-US" altLang="zh-CN" sz="2400" b="1" dirty="0" smtClean="0">
                <a:ea typeface="宋体" charset="-122"/>
                <a:sym typeface="Symbol" pitchFamily="18" charset="2"/>
              </a:rPr>
              <a:t></a:t>
            </a:r>
            <a:r>
              <a:rPr lang="en-US" altLang="zh-CN" sz="2400" dirty="0" smtClean="0">
                <a:ea typeface="宋体" charset="-122"/>
              </a:rPr>
              <a:t>(t)</a:t>
            </a:r>
          </a:p>
          <a:p>
            <a:pPr marL="365760" lvl="1" indent="-182880">
              <a:lnSpc>
                <a:spcPct val="100000"/>
              </a:lnSpc>
            </a:pPr>
            <a:r>
              <a:rPr lang="en-US" altLang="zh-CN" sz="2400" dirty="0" smtClean="0">
                <a:ea typeface="宋体" charset="-122"/>
              </a:rPr>
              <a:t>var[</a:t>
            </a:r>
            <a:r>
              <a:rPr lang="en-US" altLang="zh-CN" sz="2400" b="1" dirty="0" smtClean="0">
                <a:ea typeface="宋体" charset="-122"/>
                <a:sym typeface="Symbol" pitchFamily="18" charset="2"/>
              </a:rPr>
              <a:t></a:t>
            </a:r>
            <a:r>
              <a:rPr lang="en-US" altLang="zh-CN" sz="2400" dirty="0" smtClean="0">
                <a:ea typeface="宋体" charset="-122"/>
              </a:rPr>
              <a:t>(t)] full</a:t>
            </a:r>
          </a:p>
          <a:p>
            <a:pPr marL="160020" lvl="1" indent="0">
              <a:lnSpc>
                <a:spcPct val="100000"/>
              </a:lnSpc>
              <a:buNone/>
            </a:pPr>
            <a:endParaRPr lang="en-US" altLang="zh-CN" sz="2400" dirty="0" smtClean="0">
              <a:ea typeface="宋体" charset="-122"/>
            </a:endParaRPr>
          </a:p>
          <a:p>
            <a:pPr marL="0" indent="0" eaLnBrk="1" hangingPunct="1">
              <a:lnSpc>
                <a:spcPct val="100000"/>
              </a:lnSpc>
              <a:spcBef>
                <a:spcPts val="0"/>
              </a:spcBef>
              <a:buNone/>
            </a:pPr>
            <a:r>
              <a:rPr lang="en-US" altLang="zh-CN" sz="2400" u="sng" dirty="0" smtClean="0">
                <a:ea typeface="宋体" charset="-122"/>
              </a:rPr>
              <a:t>Unified SEM</a:t>
            </a:r>
            <a:r>
              <a:rPr lang="en-US" altLang="zh-CN" sz="2400" dirty="0" smtClean="0">
                <a:ea typeface="宋体" charset="-122"/>
              </a:rPr>
              <a:t> (Kim et al., 2007)</a:t>
            </a:r>
          </a:p>
          <a:p>
            <a:pPr marL="365760" lvl="1" indent="-182880" eaLnBrk="1" hangingPunct="1">
              <a:lnSpc>
                <a:spcPct val="100000"/>
              </a:lnSpc>
            </a:pPr>
            <a:r>
              <a:rPr lang="en-US" altLang="zh-CN" sz="2400" b="1" dirty="0" smtClean="0">
                <a:ea typeface="宋体" charset="-122"/>
              </a:rPr>
              <a:t>η</a:t>
            </a:r>
            <a:r>
              <a:rPr lang="fr-FR" sz="2400" dirty="0" smtClean="0"/>
              <a:t>(t) = </a:t>
            </a:r>
            <a:r>
              <a:rPr lang="fr-FR" sz="2400" b="1" dirty="0" smtClean="0"/>
              <a:t>A</a:t>
            </a:r>
            <a:r>
              <a:rPr lang="en-US" altLang="zh-CN" sz="2400" b="1" dirty="0" smtClean="0">
                <a:ea typeface="宋体" charset="-122"/>
              </a:rPr>
              <a:t>η</a:t>
            </a:r>
            <a:r>
              <a:rPr lang="fr-FR" sz="2400" dirty="0" smtClean="0"/>
              <a:t>(t) + </a:t>
            </a:r>
            <a:r>
              <a:rPr lang="en-US" altLang="zh-CN" sz="2400" b="1" dirty="0" smtClean="0">
                <a:ea typeface="宋体" charset="-122"/>
                <a:sym typeface="Symbol" pitchFamily="18" charset="2"/>
              </a:rPr>
              <a:t>*</a:t>
            </a:r>
            <a:r>
              <a:rPr lang="fr-FR" sz="2400" baseline="-25000" dirty="0" smtClean="0"/>
              <a:t>1</a:t>
            </a:r>
            <a:r>
              <a:rPr lang="en-US" altLang="zh-CN" sz="2400" b="1" dirty="0" smtClean="0">
                <a:ea typeface="宋体" charset="-122"/>
              </a:rPr>
              <a:t>η</a:t>
            </a:r>
            <a:r>
              <a:rPr lang="fr-FR" sz="2400" dirty="0" smtClean="0"/>
              <a:t>(t-1) + … + </a:t>
            </a:r>
            <a:r>
              <a:rPr lang="en-US" altLang="zh-CN" sz="2400" b="1" dirty="0" smtClean="0">
                <a:ea typeface="宋体" charset="-122"/>
                <a:sym typeface="Symbol" pitchFamily="18" charset="2"/>
              </a:rPr>
              <a:t>*</a:t>
            </a:r>
            <a:r>
              <a:rPr lang="fr-FR" sz="2400" baseline="-25000" dirty="0" smtClean="0"/>
              <a:t>q</a:t>
            </a:r>
            <a:r>
              <a:rPr lang="en-US" altLang="zh-CN" sz="2400" b="1" dirty="0" smtClean="0">
                <a:ea typeface="宋体" charset="-122"/>
              </a:rPr>
              <a:t>η</a:t>
            </a:r>
            <a:r>
              <a:rPr lang="fr-FR" sz="2400" dirty="0" smtClean="0"/>
              <a:t>(t-q) + </a:t>
            </a:r>
            <a:r>
              <a:rPr lang="en-US" altLang="zh-CN" sz="2400" b="1" dirty="0" smtClean="0">
                <a:ea typeface="宋体" charset="-122"/>
                <a:sym typeface="Symbol" pitchFamily="18" charset="2"/>
              </a:rPr>
              <a:t>*</a:t>
            </a:r>
            <a:r>
              <a:rPr lang="fr-FR" sz="2400" dirty="0" smtClean="0"/>
              <a:t>(t)</a:t>
            </a:r>
          </a:p>
          <a:p>
            <a:pPr marL="365760" lvl="1" indent="-182880" eaLnBrk="1" hangingPunct="1">
              <a:lnSpc>
                <a:spcPct val="100000"/>
              </a:lnSpc>
            </a:pPr>
            <a:r>
              <a:rPr lang="en-US" altLang="zh-CN" sz="2400" dirty="0" smtClean="0">
                <a:ea typeface="宋体" charset="-122"/>
              </a:rPr>
              <a:t>var[</a:t>
            </a:r>
            <a:r>
              <a:rPr lang="en-US" altLang="zh-CN" sz="2400" b="1" dirty="0" smtClean="0">
                <a:ea typeface="宋体" charset="-122"/>
                <a:sym typeface="Symbol" pitchFamily="18" charset="2"/>
              </a:rPr>
              <a:t>*</a:t>
            </a:r>
            <a:r>
              <a:rPr lang="en-US" altLang="zh-CN" sz="2400" dirty="0" smtClean="0">
                <a:ea typeface="宋体" charset="-122"/>
              </a:rPr>
              <a:t>(t)] diagonal</a:t>
            </a:r>
          </a:p>
        </p:txBody>
      </p:sp>
    </p:spTree>
    <p:extLst>
      <p:ext uri="{BB962C8B-B14F-4D97-AF65-F5344CB8AC3E}">
        <p14:creationId xmlns:p14="http://schemas.microsoft.com/office/powerpoint/2010/main" val="1494617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228600" y="228600"/>
            <a:ext cx="8534400" cy="990600"/>
          </a:xfrm>
        </p:spPr>
        <p:txBody>
          <a:bodyPr>
            <a:normAutofit/>
          </a:bodyPr>
          <a:lstStyle/>
          <a:p>
            <a:r>
              <a:rPr lang="en-US" dirty="0" smtClean="0">
                <a:solidFill>
                  <a:srgbClr val="C00000"/>
                </a:solidFill>
              </a:rPr>
              <a:t>Equivalence VAR – unified SEM</a:t>
            </a:r>
            <a:br>
              <a:rPr lang="en-US" dirty="0" smtClean="0">
                <a:solidFill>
                  <a:srgbClr val="C00000"/>
                </a:solidFill>
              </a:rPr>
            </a:br>
            <a:r>
              <a:rPr lang="en-US" sz="2000" dirty="0" smtClean="0">
                <a:solidFill>
                  <a:srgbClr val="C00000"/>
                </a:solidFill>
              </a:rPr>
              <a:t>(Gates, </a:t>
            </a:r>
            <a:r>
              <a:rPr lang="en-US" sz="2000" dirty="0" err="1" smtClean="0">
                <a:solidFill>
                  <a:srgbClr val="C00000"/>
                </a:solidFill>
              </a:rPr>
              <a:t>Molenaar</a:t>
            </a:r>
            <a:r>
              <a:rPr lang="en-US" sz="2000" dirty="0" smtClean="0">
                <a:solidFill>
                  <a:srgbClr val="C00000"/>
                </a:solidFill>
              </a:rPr>
              <a:t> et al., 2010)</a:t>
            </a:r>
          </a:p>
        </p:txBody>
      </p:sp>
      <p:sp>
        <p:nvSpPr>
          <p:cNvPr id="25602" name="Rectangle 3"/>
          <p:cNvSpPr>
            <a:spLocks noGrp="1"/>
          </p:cNvSpPr>
          <p:nvPr>
            <p:ph type="body" idx="1"/>
          </p:nvPr>
        </p:nvSpPr>
        <p:spPr>
          <a:xfrm>
            <a:off x="304800" y="1295400"/>
            <a:ext cx="8461375" cy="5181600"/>
          </a:xfrm>
        </p:spPr>
        <p:txBody>
          <a:bodyPr>
            <a:normAutofit/>
          </a:bodyPr>
          <a:lstStyle/>
          <a:p>
            <a:pPr marL="34290" indent="0">
              <a:buNone/>
            </a:pPr>
            <a:endParaRPr lang="fr-FR" sz="2600" dirty="0"/>
          </a:p>
          <a:p>
            <a:pPr marL="34290" indent="0">
              <a:lnSpc>
                <a:spcPct val="100000"/>
              </a:lnSpc>
              <a:spcBef>
                <a:spcPts val="0"/>
              </a:spcBef>
              <a:buNone/>
            </a:pPr>
            <a:r>
              <a:rPr lang="fr-FR" sz="2400" u="sng" dirty="0" smtClean="0"/>
              <a:t>VAR(1)</a:t>
            </a:r>
            <a:r>
              <a:rPr lang="fr-FR" sz="2400" dirty="0" smtClean="0"/>
              <a:t>: </a:t>
            </a:r>
            <a:r>
              <a:rPr lang="en-US" sz="2400" b="1" dirty="0" smtClean="0"/>
              <a:t>η</a:t>
            </a:r>
            <a:r>
              <a:rPr lang="fr-FR" sz="2400" dirty="0" smtClean="0"/>
              <a:t>(t) = </a:t>
            </a:r>
            <a:r>
              <a:rPr lang="en-US" sz="2400" b="1" dirty="0" smtClean="0">
                <a:sym typeface="Symbol" pitchFamily="18" charset="2"/>
              </a:rPr>
              <a:t></a:t>
            </a:r>
            <a:r>
              <a:rPr lang="en-US" sz="2400" b="1" dirty="0" smtClean="0"/>
              <a:t>η</a:t>
            </a:r>
            <a:r>
              <a:rPr lang="fr-FR" sz="2400" dirty="0" smtClean="0"/>
              <a:t>(t-1) + </a:t>
            </a:r>
            <a:r>
              <a:rPr lang="en-US" sz="2400" b="1" dirty="0" smtClean="0">
                <a:sym typeface="Symbol" pitchFamily="18" charset="2"/>
              </a:rPr>
              <a:t></a:t>
            </a:r>
            <a:r>
              <a:rPr lang="fr-FR" sz="2400" dirty="0" smtClean="0"/>
              <a:t>(t)</a:t>
            </a:r>
            <a:endParaRPr lang="en-US" sz="2400" dirty="0" smtClean="0"/>
          </a:p>
          <a:p>
            <a:pPr marL="365760" lvl="1" indent="-182880">
              <a:lnSpc>
                <a:spcPct val="100000"/>
              </a:lnSpc>
            </a:pPr>
            <a:r>
              <a:rPr lang="en-US" sz="2400" dirty="0" smtClean="0"/>
              <a:t>var[</a:t>
            </a:r>
            <a:r>
              <a:rPr lang="en-US" sz="2400" b="1" dirty="0" smtClean="0">
                <a:sym typeface="Symbol" pitchFamily="18" charset="2"/>
              </a:rPr>
              <a:t></a:t>
            </a:r>
            <a:r>
              <a:rPr lang="en-US" sz="2400" dirty="0" smtClean="0"/>
              <a:t>(t)] = full = (</a:t>
            </a:r>
            <a:r>
              <a:rPr lang="en-US" sz="2400" b="1" dirty="0" smtClean="0"/>
              <a:t>I</a:t>
            </a:r>
            <a:r>
              <a:rPr lang="en-US" sz="2400" dirty="0" smtClean="0"/>
              <a:t> – </a:t>
            </a:r>
            <a:r>
              <a:rPr lang="en-US" sz="2400" b="1" dirty="0" smtClean="0"/>
              <a:t>A</a:t>
            </a:r>
            <a:r>
              <a:rPr lang="en-US" sz="2400" dirty="0" smtClean="0"/>
              <a:t>)</a:t>
            </a:r>
            <a:r>
              <a:rPr lang="en-US" sz="2400" baseline="30000" dirty="0" smtClean="0"/>
              <a:t>-1</a:t>
            </a:r>
            <a:r>
              <a:rPr lang="en-US" sz="2400" b="1" dirty="0" smtClean="0">
                <a:sym typeface="Symbol" pitchFamily="18" charset="2"/>
              </a:rPr>
              <a:t></a:t>
            </a:r>
            <a:r>
              <a:rPr lang="en-US" sz="2400" dirty="0" smtClean="0"/>
              <a:t>(</a:t>
            </a:r>
            <a:r>
              <a:rPr lang="en-US" sz="2400" b="1" dirty="0" smtClean="0"/>
              <a:t>I</a:t>
            </a:r>
            <a:r>
              <a:rPr lang="en-US" sz="2400" dirty="0" smtClean="0"/>
              <a:t> – </a:t>
            </a:r>
            <a:r>
              <a:rPr lang="en-US" sz="2400" b="1" dirty="0" smtClean="0"/>
              <a:t>A</a:t>
            </a:r>
            <a:r>
              <a:rPr lang="en-US" sz="2400" dirty="0" smtClean="0"/>
              <a:t>)</a:t>
            </a:r>
            <a:r>
              <a:rPr lang="en-US" sz="2400" baseline="30000" dirty="0" smtClean="0"/>
              <a:t>-T</a:t>
            </a:r>
            <a:r>
              <a:rPr lang="en-US" sz="2400" dirty="0" smtClean="0"/>
              <a:t> </a:t>
            </a:r>
          </a:p>
          <a:p>
            <a:pPr marL="365760" lvl="1" indent="-182880">
              <a:lnSpc>
                <a:spcPct val="100000"/>
              </a:lnSpc>
            </a:pPr>
            <a:r>
              <a:rPr lang="en-US" sz="2400" b="1" dirty="0" smtClean="0">
                <a:sym typeface="Symbol" pitchFamily="18" charset="2"/>
              </a:rPr>
              <a:t></a:t>
            </a:r>
            <a:r>
              <a:rPr lang="en-US" sz="2400" b="1" dirty="0" smtClean="0"/>
              <a:t> </a:t>
            </a:r>
            <a:r>
              <a:rPr lang="en-US" sz="2400" dirty="0" smtClean="0"/>
              <a:t>diagonal</a:t>
            </a:r>
          </a:p>
          <a:p>
            <a:pPr marL="182880" lvl="1" indent="0">
              <a:lnSpc>
                <a:spcPct val="100000"/>
              </a:lnSpc>
              <a:buNone/>
            </a:pPr>
            <a:endParaRPr lang="en-US" sz="2400" dirty="0" smtClean="0"/>
          </a:p>
          <a:p>
            <a:pPr marL="34290" indent="0">
              <a:lnSpc>
                <a:spcPct val="100000"/>
              </a:lnSpc>
              <a:spcBef>
                <a:spcPts val="0"/>
              </a:spcBef>
              <a:buNone/>
            </a:pPr>
            <a:r>
              <a:rPr lang="en-US" sz="2400" dirty="0" smtClean="0"/>
              <a:t>(</a:t>
            </a:r>
            <a:r>
              <a:rPr lang="en-US" sz="2400" b="1" dirty="0" smtClean="0"/>
              <a:t>I</a:t>
            </a:r>
            <a:r>
              <a:rPr lang="en-US" sz="2400" dirty="0" smtClean="0"/>
              <a:t> – </a:t>
            </a:r>
            <a:r>
              <a:rPr lang="en-US" sz="2400" b="1" dirty="0" smtClean="0"/>
              <a:t>A</a:t>
            </a:r>
            <a:r>
              <a:rPr lang="en-US" sz="2400" dirty="0" smtClean="0"/>
              <a:t>)</a:t>
            </a:r>
            <a:r>
              <a:rPr lang="en-US" sz="2400" b="1" dirty="0" smtClean="0"/>
              <a:t>η</a:t>
            </a:r>
            <a:r>
              <a:rPr lang="en-US" sz="2400" dirty="0" smtClean="0"/>
              <a:t>(t) = (</a:t>
            </a:r>
            <a:r>
              <a:rPr lang="en-US" sz="2400" b="1" dirty="0" smtClean="0"/>
              <a:t>I</a:t>
            </a:r>
            <a:r>
              <a:rPr lang="en-US" sz="2400" dirty="0" smtClean="0"/>
              <a:t> – </a:t>
            </a:r>
            <a:r>
              <a:rPr lang="en-US" sz="2400" b="1" dirty="0" smtClean="0"/>
              <a:t>A</a:t>
            </a:r>
            <a:r>
              <a:rPr lang="en-US" sz="2400" dirty="0" smtClean="0"/>
              <a:t>)</a:t>
            </a:r>
            <a:r>
              <a:rPr lang="en-US" sz="2400" b="1" dirty="0" smtClean="0">
                <a:sym typeface="Symbol" pitchFamily="18" charset="2"/>
              </a:rPr>
              <a:t></a:t>
            </a:r>
            <a:r>
              <a:rPr lang="en-US" sz="2400" b="1" dirty="0" smtClean="0"/>
              <a:t>η</a:t>
            </a:r>
            <a:r>
              <a:rPr lang="en-US" sz="2400" dirty="0" smtClean="0"/>
              <a:t>(t-1) + (</a:t>
            </a:r>
            <a:r>
              <a:rPr lang="en-US" sz="2400" b="1" dirty="0" smtClean="0"/>
              <a:t>I</a:t>
            </a:r>
            <a:r>
              <a:rPr lang="en-US" sz="2400" dirty="0" smtClean="0"/>
              <a:t> – </a:t>
            </a:r>
            <a:r>
              <a:rPr lang="en-US" sz="2400" b="1" dirty="0" smtClean="0"/>
              <a:t>A</a:t>
            </a:r>
            <a:r>
              <a:rPr lang="en-US" sz="2400" dirty="0" smtClean="0"/>
              <a:t>)</a:t>
            </a:r>
            <a:r>
              <a:rPr lang="en-US" sz="2400" b="1" dirty="0" smtClean="0">
                <a:sym typeface="Symbol" pitchFamily="18" charset="2"/>
              </a:rPr>
              <a:t></a:t>
            </a:r>
            <a:r>
              <a:rPr lang="fr-FR" sz="2400" dirty="0" smtClean="0"/>
              <a:t>(t)</a:t>
            </a:r>
            <a:endParaRPr lang="en-US" sz="2400" dirty="0" smtClean="0"/>
          </a:p>
          <a:p>
            <a:pPr marL="34290" indent="0">
              <a:lnSpc>
                <a:spcPct val="100000"/>
              </a:lnSpc>
              <a:buNone/>
            </a:pPr>
            <a:r>
              <a:rPr lang="en-US" sz="2400" dirty="0" smtClean="0"/>
              <a:t>(</a:t>
            </a:r>
            <a:r>
              <a:rPr lang="en-US" sz="2400" b="1" dirty="0" smtClean="0"/>
              <a:t>I</a:t>
            </a:r>
            <a:r>
              <a:rPr lang="en-US" sz="2400" dirty="0" smtClean="0"/>
              <a:t> – </a:t>
            </a:r>
            <a:r>
              <a:rPr lang="en-US" sz="2400" b="1" dirty="0" smtClean="0"/>
              <a:t>A</a:t>
            </a:r>
            <a:r>
              <a:rPr lang="en-US" sz="2400" dirty="0" smtClean="0"/>
              <a:t>)</a:t>
            </a:r>
            <a:r>
              <a:rPr lang="en-US" sz="2400" b="1" dirty="0" smtClean="0">
                <a:sym typeface="Symbol" pitchFamily="18" charset="2"/>
              </a:rPr>
              <a:t></a:t>
            </a:r>
            <a:r>
              <a:rPr lang="en-US" sz="2400" b="1" dirty="0" smtClean="0"/>
              <a:t> </a:t>
            </a:r>
            <a:r>
              <a:rPr lang="en-US" sz="2400" b="1" dirty="0" smtClean="0">
                <a:sym typeface="Symbol" pitchFamily="18" charset="2"/>
              </a:rPr>
              <a:t></a:t>
            </a:r>
            <a:r>
              <a:rPr lang="en-US" sz="2400" b="1" dirty="0" smtClean="0"/>
              <a:t> </a:t>
            </a:r>
            <a:r>
              <a:rPr lang="en-US" sz="2400" b="1" dirty="0" smtClean="0">
                <a:sym typeface="Symbol" pitchFamily="18" charset="2"/>
              </a:rPr>
              <a:t></a:t>
            </a:r>
            <a:r>
              <a:rPr lang="fr-FR" sz="2400" dirty="0" smtClean="0"/>
              <a:t>*</a:t>
            </a:r>
            <a:r>
              <a:rPr lang="en-US" sz="2400" b="1" dirty="0" smtClean="0"/>
              <a:t>  </a:t>
            </a:r>
            <a:r>
              <a:rPr lang="en-US" sz="2400" dirty="0" smtClean="0"/>
              <a:t>and (</a:t>
            </a:r>
            <a:r>
              <a:rPr lang="en-US" sz="2400" b="1" dirty="0" smtClean="0"/>
              <a:t>I</a:t>
            </a:r>
            <a:r>
              <a:rPr lang="en-US" sz="2400" dirty="0" smtClean="0"/>
              <a:t> – </a:t>
            </a:r>
            <a:r>
              <a:rPr lang="en-US" sz="2400" b="1" dirty="0" smtClean="0"/>
              <a:t>A</a:t>
            </a:r>
            <a:r>
              <a:rPr lang="en-US" sz="2400" dirty="0" smtClean="0"/>
              <a:t>)</a:t>
            </a:r>
            <a:r>
              <a:rPr lang="en-US" sz="2400" b="1" dirty="0" smtClean="0">
                <a:sym typeface="Symbol" pitchFamily="18" charset="2"/>
              </a:rPr>
              <a:t></a:t>
            </a:r>
            <a:r>
              <a:rPr lang="en-US" sz="2400" dirty="0" smtClean="0"/>
              <a:t>(t) </a:t>
            </a:r>
            <a:r>
              <a:rPr lang="en-US" sz="2400" b="1" dirty="0" smtClean="0">
                <a:sym typeface="Symbol" pitchFamily="18" charset="2"/>
              </a:rPr>
              <a:t></a:t>
            </a:r>
            <a:r>
              <a:rPr lang="en-US" sz="2400" b="1" dirty="0" smtClean="0"/>
              <a:t> </a:t>
            </a:r>
            <a:r>
              <a:rPr lang="en-US" sz="2400" dirty="0" smtClean="0"/>
              <a:t> </a:t>
            </a:r>
            <a:r>
              <a:rPr lang="en-US" sz="2400" b="1" dirty="0" smtClean="0">
                <a:sym typeface="Symbol" pitchFamily="18" charset="2"/>
              </a:rPr>
              <a:t></a:t>
            </a:r>
            <a:r>
              <a:rPr lang="fr-FR" sz="2400" dirty="0" smtClean="0"/>
              <a:t>(t)*</a:t>
            </a:r>
          </a:p>
          <a:p>
            <a:pPr marL="205740" lvl="1" indent="0">
              <a:lnSpc>
                <a:spcPct val="100000"/>
              </a:lnSpc>
              <a:buNone/>
            </a:pPr>
            <a:endParaRPr lang="fr-FR" sz="2400" dirty="0"/>
          </a:p>
          <a:p>
            <a:pPr marL="34290" indent="0">
              <a:lnSpc>
                <a:spcPct val="100000"/>
              </a:lnSpc>
              <a:spcBef>
                <a:spcPts val="0"/>
              </a:spcBef>
              <a:buNone/>
            </a:pPr>
            <a:r>
              <a:rPr lang="fr-FR" sz="2400" u="sng" dirty="0" smtClean="0"/>
              <a:t>uSEM(1)</a:t>
            </a:r>
            <a:r>
              <a:rPr lang="fr-FR" sz="2400" dirty="0" smtClean="0"/>
              <a:t> : </a:t>
            </a:r>
            <a:r>
              <a:rPr lang="en-US" sz="2400" b="1" dirty="0" smtClean="0"/>
              <a:t>η</a:t>
            </a:r>
            <a:r>
              <a:rPr lang="fr-FR" sz="2400" dirty="0" smtClean="0"/>
              <a:t>(t) = </a:t>
            </a:r>
            <a:r>
              <a:rPr lang="fr-FR" sz="2400" b="1" dirty="0" smtClean="0"/>
              <a:t>A</a:t>
            </a:r>
            <a:r>
              <a:rPr lang="en-US" sz="2400" b="1" dirty="0" smtClean="0"/>
              <a:t>η</a:t>
            </a:r>
            <a:r>
              <a:rPr lang="fr-FR" sz="2400" dirty="0" smtClean="0"/>
              <a:t>(t) + </a:t>
            </a:r>
            <a:r>
              <a:rPr lang="en-US" sz="2400" b="1" dirty="0" smtClean="0">
                <a:sym typeface="Symbol" pitchFamily="18" charset="2"/>
              </a:rPr>
              <a:t></a:t>
            </a:r>
            <a:r>
              <a:rPr lang="fr-FR" sz="2400" dirty="0" smtClean="0"/>
              <a:t>*</a:t>
            </a:r>
            <a:r>
              <a:rPr lang="en-US" sz="2400" b="1" dirty="0" smtClean="0"/>
              <a:t>η</a:t>
            </a:r>
            <a:r>
              <a:rPr lang="fr-FR" sz="2400" dirty="0" smtClean="0"/>
              <a:t>(t-1) + </a:t>
            </a:r>
            <a:r>
              <a:rPr lang="en-US" sz="2400" b="1" dirty="0" smtClean="0">
                <a:sym typeface="Symbol" pitchFamily="18" charset="2"/>
              </a:rPr>
              <a:t></a:t>
            </a:r>
            <a:r>
              <a:rPr lang="fr-FR" sz="2400" dirty="0" smtClean="0"/>
              <a:t>(t)*</a:t>
            </a:r>
          </a:p>
          <a:p>
            <a:pPr marL="365760" lvl="1" indent="-182880">
              <a:lnSpc>
                <a:spcPct val="100000"/>
              </a:lnSpc>
            </a:pPr>
            <a:r>
              <a:rPr lang="fr-FR" sz="2400" dirty="0" smtClean="0"/>
              <a:t>var[</a:t>
            </a:r>
            <a:r>
              <a:rPr lang="en-US" sz="2400" b="1" dirty="0" smtClean="0">
                <a:sym typeface="Symbol" pitchFamily="18" charset="2"/>
              </a:rPr>
              <a:t></a:t>
            </a:r>
            <a:r>
              <a:rPr lang="fr-FR" sz="2400" dirty="0" smtClean="0"/>
              <a:t>(t)*] = </a:t>
            </a:r>
            <a:r>
              <a:rPr lang="en-US" sz="2400" b="1" dirty="0" smtClean="0">
                <a:sym typeface="Symbol" pitchFamily="18" charset="2"/>
              </a:rPr>
              <a:t> </a:t>
            </a:r>
            <a:r>
              <a:rPr lang="en-US" sz="2400" dirty="0" smtClean="0">
                <a:sym typeface="Symbol" pitchFamily="18" charset="2"/>
              </a:rPr>
              <a:t>diagonal</a:t>
            </a:r>
          </a:p>
        </p:txBody>
      </p:sp>
    </p:spTree>
    <p:extLst>
      <p:ext uri="{BB962C8B-B14F-4D97-AF65-F5344CB8AC3E}">
        <p14:creationId xmlns:p14="http://schemas.microsoft.com/office/powerpoint/2010/main" val="1634497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251062"/>
          </a:xfrm>
        </p:spPr>
        <p:txBody>
          <a:bodyPr>
            <a:normAutofit fontScale="90000"/>
          </a:bodyPr>
          <a:lstStyle/>
          <a:p>
            <a:pPr>
              <a:lnSpc>
                <a:spcPct val="90000"/>
              </a:lnSpc>
              <a:defRPr/>
            </a:pPr>
            <a:r>
              <a:rPr lang="en-US" altLang="en-US" sz="2900" dirty="0">
                <a:solidFill>
                  <a:srgbClr val="C00000"/>
                </a:solidFill>
              </a:rPr>
              <a:t>Linear state-space model with arbitrarily </a:t>
            </a:r>
            <a:br>
              <a:rPr lang="en-US" altLang="en-US" sz="2900" dirty="0">
                <a:solidFill>
                  <a:srgbClr val="C00000"/>
                </a:solidFill>
              </a:rPr>
            </a:br>
            <a:r>
              <a:rPr lang="en-US" altLang="en-US" sz="2900" dirty="0">
                <a:solidFill>
                  <a:srgbClr val="C00000"/>
                </a:solidFill>
              </a:rPr>
              <a:t>time-varying parameters for replicated series</a:t>
            </a:r>
            <a:r>
              <a:rPr lang="en-US" altLang="en-US" sz="3300" dirty="0">
                <a:solidFill>
                  <a:srgbClr val="C00000"/>
                </a:solidFill>
              </a:rPr>
              <a:t/>
            </a:r>
            <a:br>
              <a:rPr lang="en-US" altLang="en-US" sz="3300" dirty="0">
                <a:solidFill>
                  <a:srgbClr val="C00000"/>
                </a:solidFill>
              </a:rPr>
            </a:br>
            <a:r>
              <a:rPr lang="en-US" altLang="en-US" sz="2000" dirty="0">
                <a:solidFill>
                  <a:srgbClr val="C00000"/>
                </a:solidFill>
              </a:rPr>
              <a:t>(</a:t>
            </a:r>
            <a:r>
              <a:rPr lang="en-US" altLang="en-US" sz="2000" dirty="0" err="1">
                <a:solidFill>
                  <a:srgbClr val="C00000"/>
                </a:solidFill>
              </a:rPr>
              <a:t>Molenaar</a:t>
            </a:r>
            <a:r>
              <a:rPr lang="en-US" altLang="en-US" sz="2000" dirty="0">
                <a:solidFill>
                  <a:srgbClr val="C00000"/>
                </a:solidFill>
              </a:rPr>
              <a:t>, </a:t>
            </a:r>
            <a:r>
              <a:rPr lang="en-US" altLang="en-US" sz="2000" dirty="0" err="1">
                <a:solidFill>
                  <a:srgbClr val="C00000"/>
                </a:solidFill>
              </a:rPr>
              <a:t>Beltz</a:t>
            </a:r>
            <a:r>
              <a:rPr lang="en-US" altLang="en-US" sz="2000" dirty="0">
                <a:solidFill>
                  <a:srgbClr val="C00000"/>
                </a:solidFill>
              </a:rPr>
              <a:t>, Gates &amp; Wilson, 2016)</a:t>
            </a:r>
            <a:br>
              <a:rPr lang="en-US" altLang="en-US" sz="2000" dirty="0">
                <a:solidFill>
                  <a:srgbClr val="C00000"/>
                </a:solidFill>
              </a:rPr>
            </a:br>
            <a:endParaRPr lang="en-US" sz="2000" dirty="0">
              <a:solidFill>
                <a:srgbClr val="C00000"/>
              </a:solidFill>
            </a:endParaRPr>
          </a:p>
        </p:txBody>
      </p:sp>
      <p:sp>
        <p:nvSpPr>
          <p:cNvPr id="3074" name="Rectangle 2"/>
          <p:cNvSpPr>
            <a:spLocks noGrp="1" noChangeArrowheads="1"/>
          </p:cNvSpPr>
          <p:nvPr>
            <p:ph type="body" idx="4294967295"/>
          </p:nvPr>
        </p:nvSpPr>
        <p:spPr>
          <a:xfrm>
            <a:off x="228600" y="1219200"/>
            <a:ext cx="8458200" cy="5029200"/>
          </a:xfrm>
        </p:spPr>
        <p:txBody>
          <a:bodyPr/>
          <a:lstStyle/>
          <a:p>
            <a:pPr eaLnBrk="1" hangingPunct="1">
              <a:lnSpc>
                <a:spcPct val="90000"/>
              </a:lnSpc>
              <a:buFontTx/>
              <a:buNone/>
              <a:defRPr/>
            </a:pPr>
            <a:endParaRPr lang="fr-FR" altLang="en-US" sz="2400" dirty="0" smtClean="0">
              <a:solidFill>
                <a:srgbClr val="000000"/>
              </a:solidFill>
            </a:endParaRPr>
          </a:p>
          <a:p>
            <a:pPr marL="0" indent="0">
              <a:buNone/>
            </a:pPr>
            <a:r>
              <a:rPr lang="fr-FR" sz="2400" dirty="0" smtClean="0">
                <a:solidFill>
                  <a:srgbClr val="000000"/>
                </a:solidFill>
              </a:rPr>
              <a:t>y(t</a:t>
            </a:r>
            <a:r>
              <a:rPr lang="fr-FR" sz="2400" dirty="0">
                <a:solidFill>
                  <a:srgbClr val="000000"/>
                </a:solidFill>
              </a:rPr>
              <a:t>) = </a:t>
            </a:r>
            <a:r>
              <a:rPr lang="fr-FR" sz="2400" b="1" dirty="0" smtClean="0">
                <a:solidFill>
                  <a:srgbClr val="000000"/>
                </a:solidFill>
                <a:sym typeface="Symbol"/>
              </a:rPr>
              <a:t></a:t>
            </a:r>
            <a:r>
              <a:rPr lang="fr-FR" sz="2400" dirty="0" smtClean="0">
                <a:solidFill>
                  <a:srgbClr val="000000"/>
                </a:solidFill>
              </a:rPr>
              <a:t>(t</a:t>
            </a:r>
            <a:r>
              <a:rPr lang="fr-FR" sz="2400" dirty="0">
                <a:solidFill>
                  <a:srgbClr val="000000"/>
                </a:solidFill>
              </a:rPr>
              <a:t>) + </a:t>
            </a:r>
            <a:r>
              <a:rPr lang="fr-FR" sz="2400" b="1" dirty="0" smtClean="0">
                <a:solidFill>
                  <a:srgbClr val="000000"/>
                </a:solidFill>
                <a:sym typeface="Symbol"/>
              </a:rPr>
              <a:t></a:t>
            </a:r>
            <a:r>
              <a:rPr lang="fr-FR" sz="2400" dirty="0" smtClean="0">
                <a:solidFill>
                  <a:srgbClr val="000000"/>
                </a:solidFill>
              </a:rPr>
              <a:t>[</a:t>
            </a:r>
            <a:r>
              <a:rPr lang="en-US" sz="2400" dirty="0">
                <a:solidFill>
                  <a:srgbClr val="000000"/>
                </a:solidFill>
                <a:sym typeface="Symbol"/>
              </a:rPr>
              <a:t></a:t>
            </a:r>
            <a:r>
              <a:rPr lang="fr-FR" sz="2400" dirty="0">
                <a:solidFill>
                  <a:srgbClr val="000000"/>
                </a:solidFill>
              </a:rPr>
              <a:t>(t)]</a:t>
            </a:r>
            <a:r>
              <a:rPr lang="en-US" sz="2400" dirty="0" smtClean="0">
                <a:solidFill>
                  <a:srgbClr val="000000"/>
                </a:solidFill>
                <a:sym typeface="Symbol"/>
              </a:rPr>
              <a:t></a:t>
            </a:r>
            <a:r>
              <a:rPr lang="fr-FR" sz="2400" dirty="0" smtClean="0">
                <a:solidFill>
                  <a:srgbClr val="000000"/>
                </a:solidFill>
              </a:rPr>
              <a:t>(t</a:t>
            </a:r>
            <a:r>
              <a:rPr lang="fr-FR" sz="2400" dirty="0">
                <a:solidFill>
                  <a:srgbClr val="000000"/>
                </a:solidFill>
              </a:rPr>
              <a:t>) + </a:t>
            </a:r>
            <a:r>
              <a:rPr lang="fr-FR" sz="2400" dirty="0" smtClean="0">
                <a:solidFill>
                  <a:srgbClr val="000000"/>
                </a:solidFill>
              </a:rPr>
              <a:t>v(t</a:t>
            </a:r>
            <a:r>
              <a:rPr lang="fr-FR" sz="2400" dirty="0">
                <a:solidFill>
                  <a:srgbClr val="000000"/>
                </a:solidFill>
              </a:rPr>
              <a:t>)  </a:t>
            </a:r>
            <a:endParaRPr lang="en-US" sz="2400" dirty="0">
              <a:solidFill>
                <a:srgbClr val="000000"/>
              </a:solidFill>
            </a:endParaRPr>
          </a:p>
          <a:p>
            <a:pPr marL="0" indent="0">
              <a:buNone/>
            </a:pPr>
            <a:r>
              <a:rPr lang="en-US" sz="2400" dirty="0" smtClean="0">
                <a:solidFill>
                  <a:srgbClr val="000000"/>
                </a:solidFill>
                <a:sym typeface="Symbol"/>
              </a:rPr>
              <a:t></a:t>
            </a:r>
            <a:r>
              <a:rPr lang="fr-FR" sz="2400" dirty="0" smtClean="0">
                <a:solidFill>
                  <a:srgbClr val="000000"/>
                </a:solidFill>
              </a:rPr>
              <a:t>(t+1</a:t>
            </a:r>
            <a:r>
              <a:rPr lang="fr-FR" sz="2400" dirty="0">
                <a:solidFill>
                  <a:srgbClr val="000000"/>
                </a:solidFill>
              </a:rPr>
              <a:t>) = </a:t>
            </a:r>
            <a:r>
              <a:rPr lang="fr-FR" sz="2400" b="1" dirty="0" smtClean="0">
                <a:solidFill>
                  <a:srgbClr val="000000"/>
                </a:solidFill>
                <a:sym typeface="Symbol"/>
              </a:rPr>
              <a:t></a:t>
            </a:r>
            <a:r>
              <a:rPr lang="fr-FR" sz="2400" dirty="0" smtClean="0">
                <a:solidFill>
                  <a:srgbClr val="000000"/>
                </a:solidFill>
              </a:rPr>
              <a:t>(t</a:t>
            </a:r>
            <a:r>
              <a:rPr lang="fr-FR" sz="2400" dirty="0">
                <a:solidFill>
                  <a:srgbClr val="000000"/>
                </a:solidFill>
              </a:rPr>
              <a:t>) + </a:t>
            </a:r>
            <a:r>
              <a:rPr lang="fr-FR" sz="2400" b="1" dirty="0" smtClean="0">
                <a:solidFill>
                  <a:srgbClr val="000000"/>
                </a:solidFill>
                <a:sym typeface="Symbol"/>
              </a:rPr>
              <a:t></a:t>
            </a:r>
            <a:r>
              <a:rPr lang="fr-FR" sz="2400" dirty="0" smtClean="0">
                <a:solidFill>
                  <a:srgbClr val="000000"/>
                </a:solidFill>
              </a:rPr>
              <a:t>[</a:t>
            </a:r>
            <a:r>
              <a:rPr lang="en-US" sz="2400" dirty="0">
                <a:solidFill>
                  <a:srgbClr val="000000"/>
                </a:solidFill>
                <a:sym typeface="Symbol"/>
              </a:rPr>
              <a:t></a:t>
            </a:r>
            <a:r>
              <a:rPr lang="fr-FR" sz="2400" dirty="0">
                <a:solidFill>
                  <a:srgbClr val="000000"/>
                </a:solidFill>
              </a:rPr>
              <a:t>(t)]</a:t>
            </a:r>
            <a:r>
              <a:rPr lang="en-US" sz="2400" dirty="0" smtClean="0">
                <a:solidFill>
                  <a:srgbClr val="000000"/>
                </a:solidFill>
                <a:sym typeface="Symbol"/>
              </a:rPr>
              <a:t></a:t>
            </a:r>
            <a:r>
              <a:rPr lang="fr-FR" sz="2400" dirty="0" smtClean="0">
                <a:solidFill>
                  <a:srgbClr val="000000"/>
                </a:solidFill>
              </a:rPr>
              <a:t>(t</a:t>
            </a:r>
            <a:r>
              <a:rPr lang="fr-FR" sz="2400" dirty="0">
                <a:solidFill>
                  <a:srgbClr val="000000"/>
                </a:solidFill>
              </a:rPr>
              <a:t>) +  </a:t>
            </a:r>
            <a:r>
              <a:rPr lang="fr-FR" sz="2400" b="1" dirty="0" smtClean="0">
                <a:solidFill>
                  <a:srgbClr val="000000"/>
                </a:solidFill>
                <a:sym typeface="Symbol"/>
              </a:rPr>
              <a:t></a:t>
            </a:r>
            <a:r>
              <a:rPr lang="fr-FR" sz="2400" dirty="0" smtClean="0">
                <a:solidFill>
                  <a:srgbClr val="000000"/>
                </a:solidFill>
              </a:rPr>
              <a:t>[</a:t>
            </a:r>
            <a:r>
              <a:rPr lang="en-US" sz="2400" dirty="0">
                <a:solidFill>
                  <a:srgbClr val="000000"/>
                </a:solidFill>
                <a:sym typeface="Symbol"/>
              </a:rPr>
              <a:t></a:t>
            </a:r>
            <a:r>
              <a:rPr lang="fr-FR" sz="2400" dirty="0">
                <a:solidFill>
                  <a:srgbClr val="000000"/>
                </a:solidFill>
              </a:rPr>
              <a:t>(t)]</a:t>
            </a:r>
            <a:r>
              <a:rPr lang="fr-FR" sz="2400" dirty="0" smtClean="0">
                <a:solidFill>
                  <a:srgbClr val="000000"/>
                </a:solidFill>
              </a:rPr>
              <a:t>u(t</a:t>
            </a:r>
            <a:r>
              <a:rPr lang="fr-FR" sz="2400" dirty="0">
                <a:solidFill>
                  <a:srgbClr val="000000"/>
                </a:solidFill>
              </a:rPr>
              <a:t>) + </a:t>
            </a:r>
            <a:r>
              <a:rPr lang="en-US" sz="2400" dirty="0" smtClean="0">
                <a:solidFill>
                  <a:srgbClr val="000000"/>
                </a:solidFill>
                <a:sym typeface="Symbol"/>
              </a:rPr>
              <a:t></a:t>
            </a:r>
            <a:r>
              <a:rPr lang="fr-FR" sz="2400" dirty="0" smtClean="0">
                <a:solidFill>
                  <a:srgbClr val="000000"/>
                </a:solidFill>
              </a:rPr>
              <a:t>(t+1</a:t>
            </a:r>
            <a:r>
              <a:rPr lang="fr-FR" sz="2400" dirty="0">
                <a:solidFill>
                  <a:srgbClr val="000000"/>
                </a:solidFill>
              </a:rPr>
              <a:t>)   </a:t>
            </a:r>
            <a:endParaRPr lang="en-US" sz="2400" dirty="0">
              <a:solidFill>
                <a:srgbClr val="000000"/>
              </a:solidFill>
            </a:endParaRPr>
          </a:p>
          <a:p>
            <a:pPr marL="0" indent="0">
              <a:buNone/>
            </a:pPr>
            <a:r>
              <a:rPr lang="en-US" sz="2400" dirty="0">
                <a:solidFill>
                  <a:srgbClr val="000000"/>
                </a:solidFill>
                <a:sym typeface="Symbol"/>
              </a:rPr>
              <a:t></a:t>
            </a:r>
            <a:r>
              <a:rPr lang="fr-FR" sz="2400" dirty="0" smtClean="0">
                <a:solidFill>
                  <a:srgbClr val="000000"/>
                </a:solidFill>
              </a:rPr>
              <a:t>(t+1</a:t>
            </a:r>
            <a:r>
              <a:rPr lang="fr-FR" sz="2400" dirty="0">
                <a:solidFill>
                  <a:srgbClr val="000000"/>
                </a:solidFill>
              </a:rPr>
              <a:t>) = </a:t>
            </a:r>
            <a:r>
              <a:rPr lang="en-US" sz="2400" dirty="0">
                <a:solidFill>
                  <a:srgbClr val="000000"/>
                </a:solidFill>
                <a:sym typeface="Symbol"/>
              </a:rPr>
              <a:t></a:t>
            </a:r>
            <a:r>
              <a:rPr lang="fr-FR" sz="2400" dirty="0">
                <a:solidFill>
                  <a:srgbClr val="000000"/>
                </a:solidFill>
              </a:rPr>
              <a:t>(t) + </a:t>
            </a:r>
            <a:r>
              <a:rPr lang="en-US" sz="2400" dirty="0">
                <a:solidFill>
                  <a:srgbClr val="000000"/>
                </a:solidFill>
                <a:sym typeface="Symbol"/>
              </a:rPr>
              <a:t></a:t>
            </a:r>
            <a:r>
              <a:rPr lang="fr-FR" sz="2400" dirty="0">
                <a:solidFill>
                  <a:srgbClr val="000000"/>
                </a:solidFill>
              </a:rPr>
              <a:t>(t+1) </a:t>
            </a:r>
          </a:p>
          <a:p>
            <a:pPr marL="0" indent="0">
              <a:buNone/>
            </a:pPr>
            <a:endParaRPr lang="fr-FR" altLang="en-US" sz="2400" dirty="0" smtClean="0">
              <a:solidFill>
                <a:srgbClr val="000000"/>
              </a:solidFill>
            </a:endParaRPr>
          </a:p>
          <a:p>
            <a:pPr marL="0" indent="0">
              <a:buNone/>
            </a:pPr>
            <a:r>
              <a:rPr lang="fr-FR" sz="2400" dirty="0" smtClean="0">
                <a:solidFill>
                  <a:srgbClr val="000000"/>
                </a:solidFill>
              </a:rPr>
              <a:t>y(t): </a:t>
            </a:r>
            <a:r>
              <a:rPr lang="fr-FR" altLang="en-US" sz="2400" dirty="0" err="1" smtClean="0">
                <a:solidFill>
                  <a:srgbClr val="000000"/>
                </a:solidFill>
              </a:rPr>
              <a:t>Observed</a:t>
            </a:r>
            <a:r>
              <a:rPr lang="fr-FR" altLang="en-US" sz="2400" dirty="0" smtClean="0">
                <a:solidFill>
                  <a:srgbClr val="000000"/>
                </a:solidFill>
              </a:rPr>
              <a:t> p-</a:t>
            </a:r>
            <a:r>
              <a:rPr lang="fr-FR" altLang="en-US" sz="2400" dirty="0" err="1" smtClean="0">
                <a:solidFill>
                  <a:srgbClr val="000000"/>
                </a:solidFill>
              </a:rPr>
              <a:t>variate</a:t>
            </a:r>
            <a:r>
              <a:rPr lang="fr-FR" altLang="en-US" sz="2400" dirty="0" smtClean="0">
                <a:solidFill>
                  <a:srgbClr val="000000"/>
                </a:solidFill>
              </a:rPr>
              <a:t> BOLD time </a:t>
            </a:r>
            <a:r>
              <a:rPr lang="fr-FR" altLang="en-US" sz="2400" dirty="0" err="1" smtClean="0">
                <a:solidFill>
                  <a:srgbClr val="000000"/>
                </a:solidFill>
              </a:rPr>
              <a:t>series</a:t>
            </a:r>
            <a:r>
              <a:rPr lang="fr-FR" altLang="en-US" sz="2400" dirty="0" smtClean="0">
                <a:solidFill>
                  <a:srgbClr val="000000"/>
                </a:solidFill>
              </a:rPr>
              <a:t> </a:t>
            </a:r>
          </a:p>
          <a:p>
            <a:pPr marL="0" indent="0">
              <a:buNone/>
            </a:pPr>
            <a:r>
              <a:rPr lang="en-US" sz="2400" dirty="0" smtClean="0">
                <a:solidFill>
                  <a:srgbClr val="000000"/>
                </a:solidFill>
                <a:sym typeface="Symbol"/>
              </a:rPr>
              <a:t></a:t>
            </a:r>
            <a:r>
              <a:rPr lang="fr-FR" sz="2400" dirty="0" smtClean="0">
                <a:solidFill>
                  <a:srgbClr val="000000"/>
                </a:solidFill>
              </a:rPr>
              <a:t>(t): Latent q-</a:t>
            </a:r>
            <a:r>
              <a:rPr lang="fr-FR" sz="2400" dirty="0" err="1" smtClean="0">
                <a:solidFill>
                  <a:srgbClr val="000000"/>
                </a:solidFill>
              </a:rPr>
              <a:t>variate</a:t>
            </a:r>
            <a:r>
              <a:rPr lang="fr-FR" sz="2400" dirty="0" smtClean="0">
                <a:solidFill>
                  <a:srgbClr val="000000"/>
                </a:solidFill>
              </a:rPr>
              <a:t> state </a:t>
            </a:r>
            <a:r>
              <a:rPr lang="fr-FR" sz="2400" dirty="0" err="1" smtClean="0">
                <a:solidFill>
                  <a:srgbClr val="000000"/>
                </a:solidFill>
              </a:rPr>
              <a:t>process</a:t>
            </a:r>
            <a:endParaRPr lang="fr-FR" sz="2400" dirty="0" smtClean="0">
              <a:solidFill>
                <a:srgbClr val="000000"/>
              </a:solidFill>
            </a:endParaRPr>
          </a:p>
          <a:p>
            <a:pPr marL="0" indent="0">
              <a:buNone/>
            </a:pPr>
            <a:r>
              <a:rPr lang="fr-FR" sz="2400" dirty="0" smtClean="0">
                <a:solidFill>
                  <a:srgbClr val="000000"/>
                </a:solidFill>
              </a:rPr>
              <a:t>u(t): </a:t>
            </a:r>
            <a:r>
              <a:rPr lang="fr-FR" sz="2400" dirty="0" err="1" smtClean="0">
                <a:solidFill>
                  <a:srgbClr val="000000"/>
                </a:solidFill>
              </a:rPr>
              <a:t>Observed</a:t>
            </a:r>
            <a:r>
              <a:rPr lang="fr-FR" sz="2400" dirty="0" smtClean="0">
                <a:solidFill>
                  <a:srgbClr val="000000"/>
                </a:solidFill>
              </a:rPr>
              <a:t> input </a:t>
            </a:r>
            <a:r>
              <a:rPr lang="fr-FR" sz="2400" dirty="0" err="1" smtClean="0">
                <a:solidFill>
                  <a:srgbClr val="000000"/>
                </a:solidFill>
              </a:rPr>
              <a:t>series</a:t>
            </a:r>
            <a:r>
              <a:rPr lang="fr-FR" sz="2400" dirty="0" smtClean="0">
                <a:solidFill>
                  <a:srgbClr val="000000"/>
                </a:solidFill>
              </a:rPr>
              <a:t> </a:t>
            </a:r>
          </a:p>
          <a:p>
            <a:pPr marL="0" indent="0">
              <a:buNone/>
            </a:pPr>
            <a:r>
              <a:rPr lang="en-US" sz="2400" dirty="0">
                <a:solidFill>
                  <a:srgbClr val="000000"/>
                </a:solidFill>
                <a:sym typeface="Symbol"/>
              </a:rPr>
              <a:t></a:t>
            </a:r>
            <a:r>
              <a:rPr lang="fr-FR" sz="2400" dirty="0">
                <a:solidFill>
                  <a:srgbClr val="000000"/>
                </a:solidFill>
              </a:rPr>
              <a:t>(t</a:t>
            </a:r>
            <a:r>
              <a:rPr lang="fr-FR" sz="2400" dirty="0" smtClean="0">
                <a:solidFill>
                  <a:srgbClr val="000000"/>
                </a:solidFill>
              </a:rPr>
              <a:t>): </a:t>
            </a:r>
            <a:r>
              <a:rPr lang="fr-FR" sz="2400" dirty="0" err="1" smtClean="0">
                <a:solidFill>
                  <a:srgbClr val="000000"/>
                </a:solidFill>
              </a:rPr>
              <a:t>Supervector</a:t>
            </a:r>
            <a:r>
              <a:rPr lang="fr-FR" sz="2400" dirty="0" smtClean="0">
                <a:solidFill>
                  <a:srgbClr val="000000"/>
                </a:solidFill>
              </a:rPr>
              <a:t> of all </a:t>
            </a:r>
            <a:r>
              <a:rPr lang="fr-FR" sz="2400" dirty="0" err="1" smtClean="0">
                <a:solidFill>
                  <a:srgbClr val="000000"/>
                </a:solidFill>
              </a:rPr>
              <a:t>parameters</a:t>
            </a:r>
            <a:r>
              <a:rPr lang="fr-FR" sz="2400" dirty="0" smtClean="0">
                <a:solidFill>
                  <a:srgbClr val="000000"/>
                </a:solidFill>
              </a:rPr>
              <a:t> </a:t>
            </a:r>
          </a:p>
          <a:p>
            <a:pPr marL="0" indent="0">
              <a:buNone/>
            </a:pPr>
            <a:endParaRPr lang="en-US" altLang="en-US" sz="2800" dirty="0" smtClean="0">
              <a:solidFill>
                <a:srgbClr val="000000"/>
              </a:solidFill>
            </a:endParaRPr>
          </a:p>
        </p:txBody>
      </p:sp>
    </p:spTree>
    <p:extLst>
      <p:ext uri="{BB962C8B-B14F-4D97-AF65-F5344CB8AC3E}">
        <p14:creationId xmlns:p14="http://schemas.microsoft.com/office/powerpoint/2010/main" val="1157127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09800" y="457200"/>
            <a:ext cx="4114799" cy="6096000"/>
            <a:chOff x="2209800" y="457200"/>
            <a:chExt cx="4114799" cy="6096000"/>
          </a:xfrm>
        </p:grpSpPr>
        <p:pic>
          <p:nvPicPr>
            <p:cNvPr id="4" name="Picture 3"/>
            <p:cNvPicPr>
              <a:picLocks noChangeAspect="1"/>
            </p:cNvPicPr>
            <p:nvPr/>
          </p:nvPicPr>
          <p:blipFill>
            <a:blip r:embed="rId2"/>
            <a:stretch>
              <a:fillRect/>
            </a:stretch>
          </p:blipFill>
          <p:spPr>
            <a:xfrm>
              <a:off x="2209800" y="533400"/>
              <a:ext cx="4114799" cy="6019800"/>
            </a:xfrm>
            <a:prstGeom prst="rect">
              <a:avLst/>
            </a:prstGeom>
          </p:spPr>
        </p:pic>
        <p:sp>
          <p:nvSpPr>
            <p:cNvPr id="2" name="TextBox 1"/>
            <p:cNvSpPr txBox="1"/>
            <p:nvPr/>
          </p:nvSpPr>
          <p:spPr>
            <a:xfrm>
              <a:off x="2438400" y="457200"/>
              <a:ext cx="381000" cy="38100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8817404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104900"/>
            <a:ext cx="7086600" cy="4648200"/>
          </a:xfrm>
          <a:prstGeom prst="rect">
            <a:avLst/>
          </a:prstGeom>
        </p:spPr>
      </p:pic>
    </p:spTree>
    <p:extLst>
      <p:ext uri="{BB962C8B-B14F-4D97-AF65-F5344CB8AC3E}">
        <p14:creationId xmlns:p14="http://schemas.microsoft.com/office/powerpoint/2010/main" val="1774386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356360"/>
          </a:xfrm>
        </p:spPr>
        <p:txBody>
          <a:bodyPr>
            <a:normAutofit/>
          </a:bodyPr>
          <a:lstStyle/>
          <a:p>
            <a:r>
              <a:rPr lang="en-US" dirty="0" smtClean="0">
                <a:solidFill>
                  <a:srgbClr val="C00000"/>
                </a:solidFill>
              </a:rPr>
              <a:t>Some preliminary conclusions</a:t>
            </a:r>
            <a:endParaRPr lang="en-US" dirty="0">
              <a:solidFill>
                <a:srgbClr val="C00000"/>
              </a:solidFill>
            </a:endParaRPr>
          </a:p>
        </p:txBody>
      </p:sp>
      <p:sp>
        <p:nvSpPr>
          <p:cNvPr id="3" name="Subtitle 2"/>
          <p:cNvSpPr>
            <a:spLocks noGrp="1"/>
          </p:cNvSpPr>
          <p:nvPr>
            <p:ph type="subTitle" idx="4294967295"/>
          </p:nvPr>
        </p:nvSpPr>
        <p:spPr>
          <a:xfrm>
            <a:off x="228600" y="1219200"/>
            <a:ext cx="8610600" cy="5105400"/>
          </a:xfrm>
        </p:spPr>
        <p:txBody>
          <a:bodyPr>
            <a:noAutofit/>
          </a:bodyPr>
          <a:lstStyle/>
          <a:p>
            <a:pPr marL="0" indent="0">
              <a:lnSpc>
                <a:spcPct val="100000"/>
              </a:lnSpc>
              <a:buNone/>
            </a:pPr>
            <a:endParaRPr lang="en-US" sz="1400" dirty="0" smtClean="0">
              <a:solidFill>
                <a:srgbClr val="000000"/>
              </a:solidFill>
            </a:endParaRPr>
          </a:p>
          <a:p>
            <a:pPr marL="182880" indent="-182880">
              <a:lnSpc>
                <a:spcPct val="100000"/>
              </a:lnSpc>
            </a:pPr>
            <a:r>
              <a:rPr lang="en-US" sz="2400" dirty="0" smtClean="0">
                <a:solidFill>
                  <a:srgbClr val="000000"/>
                </a:solidFill>
              </a:rPr>
              <a:t>Smith et al. (2011) showed that none of 28 effective connectivity mapping methods performed acceptably</a:t>
            </a:r>
          </a:p>
          <a:p>
            <a:pPr marL="182880" indent="-182880">
              <a:lnSpc>
                <a:spcPct val="100000"/>
              </a:lnSpc>
            </a:pPr>
            <a:endParaRPr lang="en-US" sz="1400" dirty="0" smtClean="0">
              <a:solidFill>
                <a:srgbClr val="000000"/>
              </a:solidFill>
            </a:endParaRPr>
          </a:p>
          <a:p>
            <a:pPr marL="182880" indent="-182880">
              <a:lnSpc>
                <a:spcPct val="100000"/>
              </a:lnSpc>
            </a:pPr>
            <a:r>
              <a:rPr lang="en-US" sz="2400" dirty="0" smtClean="0">
                <a:solidFill>
                  <a:srgbClr val="000000"/>
                </a:solidFill>
              </a:rPr>
              <a:t>GIMME yields almost perfect results when applied to the same large simulated data set</a:t>
            </a:r>
          </a:p>
          <a:p>
            <a:pPr marL="182880" indent="-182880">
              <a:lnSpc>
                <a:spcPct val="100000"/>
              </a:lnSpc>
            </a:pPr>
            <a:endParaRPr lang="en-US" sz="1400" dirty="0" smtClean="0">
              <a:solidFill>
                <a:srgbClr val="000000"/>
              </a:solidFill>
            </a:endParaRPr>
          </a:p>
          <a:p>
            <a:pPr marL="182880" indent="-182880">
              <a:lnSpc>
                <a:spcPct val="100000"/>
              </a:lnSpc>
            </a:pPr>
            <a:r>
              <a:rPr lang="en-US" sz="2400" dirty="0" smtClean="0">
                <a:solidFill>
                  <a:srgbClr val="000000"/>
                </a:solidFill>
              </a:rPr>
              <a:t>In addition GIMME is the only available approach to validly handle heterogeneous replications</a:t>
            </a:r>
          </a:p>
          <a:p>
            <a:pPr marL="182880" indent="-182880">
              <a:lnSpc>
                <a:spcPct val="100000"/>
              </a:lnSpc>
            </a:pPr>
            <a:endParaRPr lang="en-US" sz="1400" dirty="0" smtClean="0">
              <a:solidFill>
                <a:srgbClr val="000000"/>
              </a:solidFill>
            </a:endParaRPr>
          </a:p>
          <a:p>
            <a:pPr marL="182880" indent="-182880">
              <a:lnSpc>
                <a:spcPct val="100000"/>
              </a:lnSpc>
            </a:pPr>
            <a:r>
              <a:rPr lang="en-US" sz="2400" dirty="0" smtClean="0">
                <a:solidFill>
                  <a:srgbClr val="000000"/>
                </a:solidFill>
              </a:rPr>
              <a:t>When applied within a moving window scheme GIMME can handle nonstationary data</a:t>
            </a:r>
            <a:endParaRPr lang="en-US" sz="2400" dirty="0">
              <a:solidFill>
                <a:srgbClr val="000000"/>
              </a:solidFill>
            </a:endParaRPr>
          </a:p>
        </p:txBody>
      </p:sp>
    </p:spTree>
    <p:extLst>
      <p:ext uri="{BB962C8B-B14F-4D97-AF65-F5344CB8AC3E}">
        <p14:creationId xmlns:p14="http://schemas.microsoft.com/office/powerpoint/2010/main" val="2285757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356360"/>
          </a:xfrm>
        </p:spPr>
        <p:txBody>
          <a:bodyPr>
            <a:normAutofit/>
          </a:bodyPr>
          <a:lstStyle/>
          <a:p>
            <a:r>
              <a:rPr lang="en-US" dirty="0" smtClean="0">
                <a:solidFill>
                  <a:srgbClr val="C00000"/>
                </a:solidFill>
              </a:rPr>
              <a:t>GIMME is a work in progress</a:t>
            </a:r>
            <a:endParaRPr lang="en-US" dirty="0">
              <a:solidFill>
                <a:srgbClr val="C00000"/>
              </a:solidFill>
            </a:endParaRPr>
          </a:p>
        </p:txBody>
      </p:sp>
      <p:sp>
        <p:nvSpPr>
          <p:cNvPr id="3" name="Content Placeholder 2"/>
          <p:cNvSpPr>
            <a:spLocks noGrp="1"/>
          </p:cNvSpPr>
          <p:nvPr>
            <p:ph idx="4294967295"/>
          </p:nvPr>
        </p:nvSpPr>
        <p:spPr>
          <a:xfrm>
            <a:off x="304800" y="1295400"/>
            <a:ext cx="8458200" cy="5029200"/>
          </a:xfrm>
        </p:spPr>
        <p:txBody>
          <a:bodyPr/>
          <a:lstStyle/>
          <a:p>
            <a:pPr marL="0" indent="0">
              <a:buNone/>
            </a:pPr>
            <a:endParaRPr lang="en-US" sz="2400" dirty="0">
              <a:solidFill>
                <a:srgbClr val="000000"/>
              </a:solidFill>
            </a:endParaRPr>
          </a:p>
          <a:p>
            <a:pPr marL="182880" indent="-182880">
              <a:lnSpc>
                <a:spcPct val="100000"/>
              </a:lnSpc>
            </a:pPr>
            <a:r>
              <a:rPr lang="en-US" sz="2400" dirty="0" smtClean="0">
                <a:solidFill>
                  <a:srgbClr val="000000"/>
                </a:solidFill>
              </a:rPr>
              <a:t>Multiple common group models (Gates, Molenaar, et al., 2014)</a:t>
            </a:r>
          </a:p>
          <a:p>
            <a:pPr marL="0" indent="0">
              <a:lnSpc>
                <a:spcPct val="100000"/>
              </a:lnSpc>
              <a:buNone/>
            </a:pPr>
            <a:endParaRPr lang="en-US" sz="2400" dirty="0" smtClean="0">
              <a:solidFill>
                <a:srgbClr val="000000"/>
              </a:solidFill>
            </a:endParaRPr>
          </a:p>
          <a:p>
            <a:pPr marL="182880" indent="-182880">
              <a:lnSpc>
                <a:spcPct val="100000"/>
              </a:lnSpc>
            </a:pPr>
            <a:r>
              <a:rPr lang="en-US" sz="2400" dirty="0" smtClean="0">
                <a:solidFill>
                  <a:srgbClr val="000000"/>
                </a:solidFill>
              </a:rPr>
              <a:t>A posteriori model validation (testing order of </a:t>
            </a:r>
            <a:r>
              <a:rPr lang="en-US" sz="2400" dirty="0" err="1" smtClean="0">
                <a:solidFill>
                  <a:srgbClr val="000000"/>
                </a:solidFill>
              </a:rPr>
              <a:t>euSEM</a:t>
            </a:r>
            <a:r>
              <a:rPr lang="en-US" sz="2400" dirty="0" smtClean="0">
                <a:solidFill>
                  <a:srgbClr val="000000"/>
                </a:solidFill>
              </a:rPr>
              <a:t>; </a:t>
            </a:r>
            <a:r>
              <a:rPr lang="en-US" sz="2400" dirty="0" err="1" smtClean="0">
                <a:solidFill>
                  <a:srgbClr val="000000"/>
                </a:solidFill>
              </a:rPr>
              <a:t>Beltz</a:t>
            </a:r>
            <a:r>
              <a:rPr lang="en-US" sz="2400" dirty="0">
                <a:solidFill>
                  <a:srgbClr val="000000"/>
                </a:solidFill>
              </a:rPr>
              <a:t> </a:t>
            </a:r>
            <a:r>
              <a:rPr lang="en-US" sz="2400" dirty="0" smtClean="0">
                <a:solidFill>
                  <a:srgbClr val="000000"/>
                </a:solidFill>
              </a:rPr>
              <a:t>&amp; Molenaar, 2015)</a:t>
            </a:r>
          </a:p>
          <a:p>
            <a:pPr marL="0" indent="0">
              <a:lnSpc>
                <a:spcPct val="100000"/>
              </a:lnSpc>
              <a:buNone/>
            </a:pPr>
            <a:endParaRPr lang="en-US" sz="2400" dirty="0" smtClean="0">
              <a:solidFill>
                <a:srgbClr val="000000"/>
              </a:solidFill>
            </a:endParaRPr>
          </a:p>
          <a:p>
            <a:pPr marL="182880" indent="-182880">
              <a:lnSpc>
                <a:spcPct val="100000"/>
              </a:lnSpc>
            </a:pPr>
            <a:r>
              <a:rPr lang="en-US" sz="2400" dirty="0" smtClean="0">
                <a:solidFill>
                  <a:srgbClr val="000000"/>
                </a:solidFill>
              </a:rPr>
              <a:t>Accommodating multiple solutions (</a:t>
            </a:r>
            <a:r>
              <a:rPr lang="en-US" sz="2400" dirty="0" err="1" smtClean="0">
                <a:solidFill>
                  <a:srgbClr val="000000"/>
                </a:solidFill>
              </a:rPr>
              <a:t>Beltz</a:t>
            </a:r>
            <a:r>
              <a:rPr lang="en-US" sz="2400" dirty="0">
                <a:solidFill>
                  <a:srgbClr val="000000"/>
                </a:solidFill>
              </a:rPr>
              <a:t> </a:t>
            </a:r>
            <a:r>
              <a:rPr lang="en-US" sz="2400" dirty="0" smtClean="0">
                <a:solidFill>
                  <a:srgbClr val="000000"/>
                </a:solidFill>
              </a:rPr>
              <a:t>&amp; Molenaar, 2016)</a:t>
            </a:r>
          </a:p>
        </p:txBody>
      </p:sp>
    </p:spTree>
    <p:extLst>
      <p:ext uri="{BB962C8B-B14F-4D97-AF65-F5344CB8AC3E}">
        <p14:creationId xmlns:p14="http://schemas.microsoft.com/office/powerpoint/2010/main" val="1333718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Non-stationarity</a:t>
            </a:r>
            <a:endParaRPr lang="en-US" dirty="0">
              <a:solidFill>
                <a:srgbClr val="C00000"/>
              </a:solidFill>
            </a:endParaRPr>
          </a:p>
        </p:txBody>
      </p:sp>
      <p:sp>
        <p:nvSpPr>
          <p:cNvPr id="35" name="Content Placeholder 2"/>
          <p:cNvSpPr txBox="1">
            <a:spLocks/>
          </p:cNvSpPr>
          <p:nvPr/>
        </p:nvSpPr>
        <p:spPr>
          <a:xfrm>
            <a:off x="0" y="2904798"/>
            <a:ext cx="9144000" cy="752802"/>
          </a:xfrm>
          <a:prstGeom prst="rect">
            <a:avLst/>
          </a:prstGeom>
        </p:spPr>
        <p:txBody>
          <a:bodyPr vert="horz" lIns="91440" tIns="45720" rIns="91440" bIns="45720" rtlCol="0">
            <a:noAutofit/>
          </a:bodyPr>
          <a:lstStyle/>
          <a:p>
            <a:pPr algn="ctr">
              <a:spcBef>
                <a:spcPts val="2000"/>
              </a:spcBef>
              <a:buClr>
                <a:srgbClr val="CEB966"/>
              </a:buClr>
              <a:buSzPct val="75000"/>
              <a:defRPr/>
            </a:pPr>
            <a:r>
              <a:rPr lang="en-US" sz="2300" dirty="0" smtClean="0">
                <a:solidFill>
                  <a:srgbClr val="000000"/>
                </a:solidFill>
              </a:rPr>
              <a:t>Especially during neural adaptation to task demands </a:t>
            </a:r>
          </a:p>
        </p:txBody>
      </p:sp>
      <p:sp>
        <p:nvSpPr>
          <p:cNvPr id="7" name="Content Placeholder 2"/>
          <p:cNvSpPr txBox="1">
            <a:spLocks/>
          </p:cNvSpPr>
          <p:nvPr/>
        </p:nvSpPr>
        <p:spPr>
          <a:xfrm>
            <a:off x="0" y="1371600"/>
            <a:ext cx="9144000" cy="990600"/>
          </a:xfrm>
          <a:prstGeom prst="rect">
            <a:avLst/>
          </a:prstGeom>
        </p:spPr>
        <p:txBody>
          <a:bodyPr vert="horz" lIns="54864" tIns="91440" rtlCol="0">
            <a:normAutofit/>
          </a:bodyPr>
          <a:lstStyle/>
          <a:p>
            <a:pPr marL="438912" indent="-320040" algn="ctr">
              <a:buClr>
                <a:prstClr val="white">
                  <a:lumMod val="65000"/>
                </a:prstClr>
              </a:buClr>
              <a:buSzPct val="80000"/>
              <a:defRPr/>
            </a:pPr>
            <a:r>
              <a:rPr lang="en-US" sz="2800" b="1" dirty="0" smtClean="0">
                <a:solidFill>
                  <a:srgbClr val="000000"/>
                </a:solidFill>
              </a:rPr>
              <a:t>Connectivity may change over time</a:t>
            </a:r>
          </a:p>
        </p:txBody>
      </p:sp>
      <p:sp>
        <p:nvSpPr>
          <p:cNvPr id="9" name="Down Arrow 8"/>
          <p:cNvSpPr/>
          <p:nvPr/>
        </p:nvSpPr>
        <p:spPr>
          <a:xfrm>
            <a:off x="4267200" y="2057400"/>
            <a:ext cx="533400" cy="762000"/>
          </a:xfrm>
          <a:prstGeom prst="down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152400" y="6243935"/>
            <a:ext cx="2514600" cy="461665"/>
          </a:xfrm>
          <a:prstGeom prst="rect">
            <a:avLst/>
          </a:prstGeom>
          <a:noFill/>
        </p:spPr>
        <p:txBody>
          <a:bodyPr wrap="square" rtlCol="0">
            <a:spAutoFit/>
          </a:bodyPr>
          <a:lstStyle/>
          <a:p>
            <a:r>
              <a:rPr lang="en-US" sz="1200" dirty="0" smtClean="0">
                <a:solidFill>
                  <a:srgbClr val="000000"/>
                </a:solidFill>
              </a:rPr>
              <a:t>Cluster corrected </a:t>
            </a:r>
            <a:r>
              <a:rPr lang="en-US" sz="1200" i="1" dirty="0" smtClean="0">
                <a:solidFill>
                  <a:srgbClr val="000000"/>
                </a:solidFill>
              </a:rPr>
              <a:t>p</a:t>
            </a:r>
            <a:r>
              <a:rPr lang="en-US" sz="1200" dirty="0" smtClean="0">
                <a:solidFill>
                  <a:srgbClr val="000000"/>
                </a:solidFill>
              </a:rPr>
              <a:t> &lt; .05; </a:t>
            </a:r>
          </a:p>
          <a:p>
            <a:r>
              <a:rPr lang="en-US" sz="1200" dirty="0" smtClean="0">
                <a:solidFill>
                  <a:srgbClr val="000000"/>
                </a:solidFill>
              </a:rPr>
              <a:t>hotter colors reflect higher z-values</a:t>
            </a:r>
          </a:p>
        </p:txBody>
      </p:sp>
      <p:grpSp>
        <p:nvGrpSpPr>
          <p:cNvPr id="31" name="Group 30"/>
          <p:cNvGrpSpPr/>
          <p:nvPr/>
        </p:nvGrpSpPr>
        <p:grpSpPr>
          <a:xfrm>
            <a:off x="990600" y="3516868"/>
            <a:ext cx="2057400" cy="2606564"/>
            <a:chOff x="2933700" y="3812856"/>
            <a:chExt cx="2057400" cy="2606564"/>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432"/>
            <a:stretch/>
          </p:blipFill>
          <p:spPr>
            <a:xfrm>
              <a:off x="2933700" y="3877388"/>
              <a:ext cx="2057400" cy="2542032"/>
            </a:xfrm>
            <a:prstGeom prst="rect">
              <a:avLst/>
            </a:prstGeom>
          </p:spPr>
        </p:pic>
        <p:sp>
          <p:nvSpPr>
            <p:cNvPr id="37" name="TextBox 36"/>
            <p:cNvSpPr txBox="1"/>
            <p:nvPr/>
          </p:nvSpPr>
          <p:spPr>
            <a:xfrm>
              <a:off x="2933700" y="3812856"/>
              <a:ext cx="1524000" cy="369332"/>
            </a:xfrm>
            <a:prstGeom prst="rect">
              <a:avLst/>
            </a:prstGeom>
            <a:noFill/>
          </p:spPr>
          <p:txBody>
            <a:bodyPr wrap="square" rtlCol="0">
              <a:spAutoFit/>
            </a:bodyPr>
            <a:lstStyle/>
            <a:p>
              <a:r>
                <a:rPr lang="en-US" b="1" dirty="0" smtClean="0">
                  <a:solidFill>
                    <a:prstClr val="white"/>
                  </a:solidFill>
                </a:rPr>
                <a:t>Run 1</a:t>
              </a:r>
              <a:endParaRPr lang="en-US" b="1" dirty="0">
                <a:solidFill>
                  <a:prstClr val="white"/>
                </a:solidFill>
              </a:endParaRPr>
            </a:p>
          </p:txBody>
        </p:sp>
      </p:grpSp>
      <p:grpSp>
        <p:nvGrpSpPr>
          <p:cNvPr id="24" name="Group 23"/>
          <p:cNvGrpSpPr/>
          <p:nvPr/>
        </p:nvGrpSpPr>
        <p:grpSpPr>
          <a:xfrm>
            <a:off x="3505200" y="3516868"/>
            <a:ext cx="2061368" cy="2601601"/>
            <a:chOff x="5811044" y="3593068"/>
            <a:chExt cx="2061368" cy="2601601"/>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44" y="3657600"/>
              <a:ext cx="2061368" cy="2537069"/>
            </a:xfrm>
            <a:prstGeom prst="rect">
              <a:avLst/>
            </a:prstGeom>
          </p:spPr>
        </p:pic>
        <p:sp>
          <p:nvSpPr>
            <p:cNvPr id="34" name="TextBox 33"/>
            <p:cNvSpPr txBox="1"/>
            <p:nvPr/>
          </p:nvSpPr>
          <p:spPr>
            <a:xfrm>
              <a:off x="5820569" y="3593068"/>
              <a:ext cx="1524000" cy="369332"/>
            </a:xfrm>
            <a:prstGeom prst="rect">
              <a:avLst/>
            </a:prstGeom>
            <a:noFill/>
          </p:spPr>
          <p:txBody>
            <a:bodyPr wrap="square" rtlCol="0">
              <a:spAutoFit/>
            </a:bodyPr>
            <a:lstStyle/>
            <a:p>
              <a:r>
                <a:rPr lang="en-US" b="1" dirty="0" smtClean="0">
                  <a:solidFill>
                    <a:prstClr val="white"/>
                  </a:solidFill>
                </a:rPr>
                <a:t>Run 2</a:t>
              </a:r>
              <a:endParaRPr lang="en-US" b="1" dirty="0">
                <a:solidFill>
                  <a:prstClr val="white"/>
                </a:solidFill>
              </a:endParaRPr>
            </a:p>
          </p:txBody>
        </p:sp>
      </p:grpSp>
      <p:grpSp>
        <p:nvGrpSpPr>
          <p:cNvPr id="40" name="Group 39"/>
          <p:cNvGrpSpPr/>
          <p:nvPr/>
        </p:nvGrpSpPr>
        <p:grpSpPr>
          <a:xfrm>
            <a:off x="6019800" y="3516868"/>
            <a:ext cx="2057400" cy="2609612"/>
            <a:chOff x="6781800" y="3364468"/>
            <a:chExt cx="2057400" cy="2609612"/>
          </a:xfrm>
        </p:grpSpPr>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b="2582"/>
            <a:stretch/>
          </p:blipFill>
          <p:spPr>
            <a:xfrm>
              <a:off x="6781800" y="3432048"/>
              <a:ext cx="2057400" cy="2542032"/>
            </a:xfrm>
            <a:prstGeom prst="rect">
              <a:avLst/>
            </a:prstGeom>
          </p:spPr>
        </p:pic>
        <p:sp>
          <p:nvSpPr>
            <p:cNvPr id="39" name="TextBox 38"/>
            <p:cNvSpPr txBox="1"/>
            <p:nvPr/>
          </p:nvSpPr>
          <p:spPr>
            <a:xfrm>
              <a:off x="6781800" y="3364468"/>
              <a:ext cx="1524000" cy="369332"/>
            </a:xfrm>
            <a:prstGeom prst="rect">
              <a:avLst/>
            </a:prstGeom>
            <a:noFill/>
          </p:spPr>
          <p:txBody>
            <a:bodyPr wrap="square" rtlCol="0">
              <a:spAutoFit/>
            </a:bodyPr>
            <a:lstStyle/>
            <a:p>
              <a:r>
                <a:rPr lang="en-US" b="1" dirty="0" smtClean="0">
                  <a:solidFill>
                    <a:prstClr val="white"/>
                  </a:solidFill>
                </a:rPr>
                <a:t>Run 3</a:t>
              </a:r>
              <a:endParaRPr lang="en-US" b="1" dirty="0">
                <a:solidFill>
                  <a:prstClr val="white"/>
                </a:solidFill>
              </a:endParaRPr>
            </a:p>
          </p:txBody>
        </p:sp>
      </p:grpSp>
    </p:spTree>
    <p:extLst>
      <p:ext uri="{BB962C8B-B14F-4D97-AF65-F5344CB8AC3E}">
        <p14:creationId xmlns:p14="http://schemas.microsoft.com/office/powerpoint/2010/main" val="130494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bldLvl="2"/>
      <p:bldP spid="7" grpId="0"/>
      <p:bldP spid="9"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rPr>
              <a:t>TV-GIMME</a:t>
            </a:r>
            <a:endParaRPr lang="en-US" dirty="0">
              <a:solidFill>
                <a:srgbClr val="C00000"/>
              </a:solidFill>
            </a:endParaRPr>
          </a:p>
        </p:txBody>
      </p:sp>
      <p:sp>
        <p:nvSpPr>
          <p:cNvPr id="29" name="Content Placeholder 2"/>
          <p:cNvSpPr txBox="1">
            <a:spLocks/>
          </p:cNvSpPr>
          <p:nvPr/>
        </p:nvSpPr>
        <p:spPr>
          <a:xfrm>
            <a:off x="0" y="1447800"/>
            <a:ext cx="9144000" cy="990600"/>
          </a:xfrm>
          <a:prstGeom prst="rect">
            <a:avLst/>
          </a:prstGeom>
        </p:spPr>
        <p:txBody>
          <a:bodyPr vert="horz" lIns="54864" tIns="91440" rtlCol="0">
            <a:normAutofit/>
          </a:bodyPr>
          <a:lstStyle/>
          <a:p>
            <a:pPr marL="438912" indent="-320040" algn="ctr">
              <a:buClr>
                <a:prstClr val="white">
                  <a:lumMod val="65000"/>
                </a:prstClr>
              </a:buClr>
              <a:buSzPct val="80000"/>
              <a:defRPr/>
            </a:pPr>
            <a:r>
              <a:rPr lang="en-US" sz="2800" b="1" dirty="0" smtClean="0">
                <a:solidFill>
                  <a:srgbClr val="000000"/>
                </a:solidFill>
              </a:rPr>
              <a:t>Apply GIMME to single participant data</a:t>
            </a:r>
          </a:p>
        </p:txBody>
      </p:sp>
      <p:grpSp>
        <p:nvGrpSpPr>
          <p:cNvPr id="97" name="Group 96"/>
          <p:cNvGrpSpPr/>
          <p:nvPr/>
        </p:nvGrpSpPr>
        <p:grpSpPr>
          <a:xfrm>
            <a:off x="304800" y="2362200"/>
            <a:ext cx="2697480" cy="3631216"/>
            <a:chOff x="685800" y="2678668"/>
            <a:chExt cx="2697480" cy="3631216"/>
          </a:xfrm>
        </p:grpSpPr>
        <p:grpSp>
          <p:nvGrpSpPr>
            <p:cNvPr id="27" name="Group 26"/>
            <p:cNvGrpSpPr/>
            <p:nvPr/>
          </p:nvGrpSpPr>
          <p:grpSpPr>
            <a:xfrm>
              <a:off x="685800" y="2971800"/>
              <a:ext cx="2057400" cy="2609612"/>
              <a:chOff x="6781800" y="3364468"/>
              <a:chExt cx="2057400" cy="2609612"/>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b="2582"/>
              <a:stretch/>
            </p:blipFill>
            <p:spPr>
              <a:xfrm>
                <a:off x="6781800" y="3432048"/>
                <a:ext cx="2057400" cy="2542032"/>
              </a:xfrm>
              <a:prstGeom prst="rect">
                <a:avLst/>
              </a:prstGeom>
            </p:spPr>
          </p:pic>
          <p:sp>
            <p:nvSpPr>
              <p:cNvPr id="31" name="TextBox 30"/>
              <p:cNvSpPr txBox="1"/>
              <p:nvPr/>
            </p:nvSpPr>
            <p:spPr>
              <a:xfrm>
                <a:off x="6781800" y="3364468"/>
                <a:ext cx="1524000" cy="369332"/>
              </a:xfrm>
              <a:prstGeom prst="rect">
                <a:avLst/>
              </a:prstGeom>
              <a:noFill/>
            </p:spPr>
            <p:txBody>
              <a:bodyPr wrap="square" rtlCol="0">
                <a:spAutoFit/>
              </a:bodyPr>
              <a:lstStyle/>
              <a:p>
                <a:r>
                  <a:rPr lang="en-US" b="1" dirty="0" smtClean="0">
                    <a:solidFill>
                      <a:prstClr val="white"/>
                    </a:solidFill>
                  </a:rPr>
                  <a:t>Run 3</a:t>
                </a:r>
                <a:endParaRPr lang="en-US" b="1" dirty="0">
                  <a:solidFill>
                    <a:prstClr val="white"/>
                  </a:solidFill>
                </a:endParaRPr>
              </a:p>
            </p:txBody>
          </p:sp>
        </p:grpSp>
        <p:grpSp>
          <p:nvGrpSpPr>
            <p:cNvPr id="24" name="Group 23"/>
            <p:cNvGrpSpPr/>
            <p:nvPr/>
          </p:nvGrpSpPr>
          <p:grpSpPr>
            <a:xfrm>
              <a:off x="1005840" y="3337560"/>
              <a:ext cx="2061368" cy="2601601"/>
              <a:chOff x="5811044" y="3593068"/>
              <a:chExt cx="2061368" cy="2601601"/>
            </a:xfrm>
          </p:grpSpPr>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44" y="3657600"/>
                <a:ext cx="2061368" cy="2537069"/>
              </a:xfrm>
              <a:prstGeom prst="rect">
                <a:avLst/>
              </a:prstGeom>
            </p:spPr>
          </p:pic>
          <p:sp>
            <p:nvSpPr>
              <p:cNvPr id="26" name="TextBox 25"/>
              <p:cNvSpPr txBox="1"/>
              <p:nvPr/>
            </p:nvSpPr>
            <p:spPr>
              <a:xfrm>
                <a:off x="5820569" y="3593068"/>
                <a:ext cx="1524000" cy="369332"/>
              </a:xfrm>
              <a:prstGeom prst="rect">
                <a:avLst/>
              </a:prstGeom>
              <a:noFill/>
            </p:spPr>
            <p:txBody>
              <a:bodyPr wrap="square" rtlCol="0">
                <a:spAutoFit/>
              </a:bodyPr>
              <a:lstStyle/>
              <a:p>
                <a:r>
                  <a:rPr lang="en-US" b="1" dirty="0" smtClean="0">
                    <a:solidFill>
                      <a:prstClr val="white"/>
                    </a:solidFill>
                  </a:rPr>
                  <a:t>Run 2</a:t>
                </a:r>
                <a:endParaRPr lang="en-US" b="1" dirty="0">
                  <a:solidFill>
                    <a:prstClr val="white"/>
                  </a:solidFill>
                </a:endParaRPr>
              </a:p>
            </p:txBody>
          </p:sp>
        </p:grpSp>
        <p:grpSp>
          <p:nvGrpSpPr>
            <p:cNvPr id="21" name="Group 20"/>
            <p:cNvGrpSpPr/>
            <p:nvPr/>
          </p:nvGrpSpPr>
          <p:grpSpPr>
            <a:xfrm>
              <a:off x="1325880" y="3703320"/>
              <a:ext cx="2057400" cy="2606564"/>
              <a:chOff x="2933700" y="3812856"/>
              <a:chExt cx="2057400" cy="2606564"/>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b="4432"/>
              <a:stretch/>
            </p:blipFill>
            <p:spPr>
              <a:xfrm>
                <a:off x="2933700" y="3877388"/>
                <a:ext cx="2057400" cy="2542032"/>
              </a:xfrm>
              <a:prstGeom prst="rect">
                <a:avLst/>
              </a:prstGeom>
            </p:spPr>
          </p:pic>
          <p:sp>
            <p:nvSpPr>
              <p:cNvPr id="23" name="TextBox 22"/>
              <p:cNvSpPr txBox="1"/>
              <p:nvPr/>
            </p:nvSpPr>
            <p:spPr>
              <a:xfrm>
                <a:off x="2933700" y="3812856"/>
                <a:ext cx="1524000" cy="369332"/>
              </a:xfrm>
              <a:prstGeom prst="rect">
                <a:avLst/>
              </a:prstGeom>
              <a:noFill/>
            </p:spPr>
            <p:txBody>
              <a:bodyPr wrap="square" rtlCol="0">
                <a:spAutoFit/>
              </a:bodyPr>
              <a:lstStyle/>
              <a:p>
                <a:r>
                  <a:rPr lang="en-US" b="1" dirty="0" smtClean="0">
                    <a:solidFill>
                      <a:prstClr val="white"/>
                    </a:solidFill>
                  </a:rPr>
                  <a:t>Run 1</a:t>
                </a:r>
                <a:endParaRPr lang="en-US" b="1" dirty="0">
                  <a:solidFill>
                    <a:prstClr val="white"/>
                  </a:solidFill>
                </a:endParaRPr>
              </a:p>
            </p:txBody>
          </p:sp>
        </p:grpSp>
        <p:sp>
          <p:nvSpPr>
            <p:cNvPr id="33" name="TextBox 32"/>
            <p:cNvSpPr txBox="1"/>
            <p:nvPr/>
          </p:nvSpPr>
          <p:spPr>
            <a:xfrm>
              <a:off x="990600" y="2678668"/>
              <a:ext cx="1524000" cy="369332"/>
            </a:xfrm>
            <a:prstGeom prst="rect">
              <a:avLst/>
            </a:prstGeom>
            <a:noFill/>
          </p:spPr>
          <p:txBody>
            <a:bodyPr wrap="square" rtlCol="0">
              <a:spAutoFit/>
            </a:bodyPr>
            <a:lstStyle/>
            <a:p>
              <a:pPr algn="ctr"/>
              <a:r>
                <a:rPr lang="en-US" b="1" dirty="0" smtClean="0">
                  <a:solidFill>
                    <a:srgbClr val="C00000"/>
                  </a:solidFill>
                </a:rPr>
                <a:t>Inputs</a:t>
              </a:r>
            </a:p>
          </p:txBody>
        </p:sp>
      </p:grpSp>
      <p:sp>
        <p:nvSpPr>
          <p:cNvPr id="35" name="TextBox 34"/>
          <p:cNvSpPr txBox="1"/>
          <p:nvPr/>
        </p:nvSpPr>
        <p:spPr>
          <a:xfrm>
            <a:off x="4452765" y="2004076"/>
            <a:ext cx="1909572" cy="646331"/>
          </a:xfrm>
          <a:prstGeom prst="rect">
            <a:avLst/>
          </a:prstGeom>
          <a:noFill/>
        </p:spPr>
        <p:txBody>
          <a:bodyPr wrap="square" rtlCol="0">
            <a:spAutoFit/>
          </a:bodyPr>
          <a:lstStyle/>
          <a:p>
            <a:pPr algn="ctr"/>
            <a:r>
              <a:rPr lang="en-US" b="1" dirty="0" smtClean="0">
                <a:solidFill>
                  <a:srgbClr val="C00000"/>
                </a:solidFill>
              </a:rPr>
              <a:t>Group-Level = Constant in Time</a:t>
            </a:r>
          </a:p>
        </p:txBody>
      </p:sp>
      <p:sp>
        <p:nvSpPr>
          <p:cNvPr id="37" name="TextBox 36"/>
          <p:cNvSpPr txBox="1"/>
          <p:nvPr/>
        </p:nvSpPr>
        <p:spPr>
          <a:xfrm>
            <a:off x="6477000" y="1988498"/>
            <a:ext cx="1954237" cy="646331"/>
          </a:xfrm>
          <a:prstGeom prst="rect">
            <a:avLst/>
          </a:prstGeom>
          <a:noFill/>
        </p:spPr>
        <p:txBody>
          <a:bodyPr wrap="square" rtlCol="0">
            <a:spAutoFit/>
          </a:bodyPr>
          <a:lstStyle/>
          <a:p>
            <a:pPr algn="ctr"/>
            <a:r>
              <a:rPr lang="en-US" b="1" dirty="0" smtClean="0">
                <a:solidFill>
                  <a:srgbClr val="C00000"/>
                </a:solidFill>
              </a:rPr>
              <a:t>Individual-Level = Time Varying</a:t>
            </a:r>
          </a:p>
        </p:txBody>
      </p:sp>
      <p:grpSp>
        <p:nvGrpSpPr>
          <p:cNvPr id="89" name="Group 88"/>
          <p:cNvGrpSpPr/>
          <p:nvPr/>
        </p:nvGrpSpPr>
        <p:grpSpPr>
          <a:xfrm>
            <a:off x="4525838" y="2677994"/>
            <a:ext cx="3787152" cy="1027633"/>
            <a:chOff x="4599590" y="2379568"/>
            <a:chExt cx="3787152" cy="1027633"/>
          </a:xfrm>
        </p:grpSpPr>
        <p:grpSp>
          <p:nvGrpSpPr>
            <p:cNvPr id="19" name="Group 18"/>
            <p:cNvGrpSpPr/>
            <p:nvPr/>
          </p:nvGrpSpPr>
          <p:grpSpPr>
            <a:xfrm>
              <a:off x="4599590" y="2379568"/>
              <a:ext cx="3787152" cy="1027633"/>
              <a:chOff x="4599590" y="2379568"/>
              <a:chExt cx="3787152" cy="1027633"/>
            </a:xfrm>
          </p:grpSpPr>
          <p:grpSp>
            <p:nvGrpSpPr>
              <p:cNvPr id="46" name="Group 36"/>
              <p:cNvGrpSpPr/>
              <p:nvPr/>
            </p:nvGrpSpPr>
            <p:grpSpPr>
              <a:xfrm>
                <a:off x="4599590" y="2379568"/>
                <a:ext cx="3292360" cy="1027633"/>
                <a:chOff x="362471" y="4419600"/>
                <a:chExt cx="3292360" cy="1027633"/>
              </a:xfrm>
            </p:grpSpPr>
            <p:grpSp>
              <p:nvGrpSpPr>
                <p:cNvPr id="47" name="Group 6"/>
                <p:cNvGrpSpPr/>
                <p:nvPr/>
              </p:nvGrpSpPr>
              <p:grpSpPr>
                <a:xfrm>
                  <a:off x="732773" y="4419600"/>
                  <a:ext cx="1027633" cy="1027633"/>
                  <a:chOff x="498474" y="4961467"/>
                  <a:chExt cx="1027633" cy="1027633"/>
                </a:xfrm>
              </p:grpSpPr>
              <p:sp>
                <p:nvSpPr>
                  <p:cNvPr id="53" name="Oval 52"/>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4" name="TextBox 53"/>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1</a:t>
                    </a:r>
                    <a:endParaRPr lang="en-US" b="1" dirty="0">
                      <a:solidFill>
                        <a:srgbClr val="FFFFFF"/>
                      </a:solidFill>
                      <a:latin typeface="Arial"/>
                      <a:cs typeface="Arial"/>
                    </a:endParaRPr>
                  </a:p>
                </p:txBody>
              </p:sp>
            </p:grpSp>
            <p:grpSp>
              <p:nvGrpSpPr>
                <p:cNvPr id="48" name="Group 7"/>
                <p:cNvGrpSpPr/>
                <p:nvPr/>
              </p:nvGrpSpPr>
              <p:grpSpPr>
                <a:xfrm>
                  <a:off x="2627198" y="4419600"/>
                  <a:ext cx="1027633" cy="1027633"/>
                  <a:chOff x="498474" y="4961467"/>
                  <a:chExt cx="1027633" cy="1027633"/>
                </a:xfrm>
              </p:grpSpPr>
              <p:sp>
                <p:nvSpPr>
                  <p:cNvPr id="51" name="Oval 50"/>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2" name="TextBox 51"/>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2</a:t>
                    </a:r>
                    <a:endParaRPr lang="en-US" b="1" dirty="0">
                      <a:solidFill>
                        <a:srgbClr val="FFFFFF"/>
                      </a:solidFill>
                      <a:latin typeface="Arial"/>
                      <a:cs typeface="Arial"/>
                    </a:endParaRPr>
                  </a:p>
                </p:txBody>
              </p:sp>
            </p:grpSp>
            <p:sp>
              <p:nvSpPr>
                <p:cNvPr id="50" name="Freeform 49"/>
                <p:cNvSpPr/>
                <p:nvPr/>
              </p:nvSpPr>
              <p:spPr>
                <a:xfrm rot="693285">
                  <a:off x="362471"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4" name="Freeform 73"/>
              <p:cNvSpPr/>
              <p:nvPr/>
            </p:nvSpPr>
            <p:spPr>
              <a:xfrm rot="21028853">
                <a:off x="7836408" y="271576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8" name="TextBox 77"/>
            <p:cNvSpPr txBox="1"/>
            <p:nvPr/>
          </p:nvSpPr>
          <p:spPr>
            <a:xfrm>
              <a:off x="5668921" y="2468880"/>
              <a:ext cx="1524000" cy="369332"/>
            </a:xfrm>
            <a:prstGeom prst="rect">
              <a:avLst/>
            </a:prstGeom>
            <a:noFill/>
          </p:spPr>
          <p:txBody>
            <a:bodyPr wrap="square" rtlCol="0">
              <a:spAutoFit/>
            </a:bodyPr>
            <a:lstStyle/>
            <a:p>
              <a:pPr algn="ctr"/>
              <a:r>
                <a:rPr lang="en-US" dirty="0" smtClean="0">
                  <a:solidFill>
                    <a:srgbClr val="000000"/>
                  </a:solidFill>
                </a:rPr>
                <a:t>Run 1</a:t>
              </a:r>
              <a:endParaRPr lang="en-US" dirty="0">
                <a:solidFill>
                  <a:srgbClr val="000000"/>
                </a:solidFill>
              </a:endParaRPr>
            </a:p>
          </p:txBody>
        </p:sp>
      </p:grpSp>
      <p:grpSp>
        <p:nvGrpSpPr>
          <p:cNvPr id="90" name="Group 89"/>
          <p:cNvGrpSpPr/>
          <p:nvPr/>
        </p:nvGrpSpPr>
        <p:grpSpPr>
          <a:xfrm>
            <a:off x="4525838" y="3916146"/>
            <a:ext cx="3787152" cy="1027633"/>
            <a:chOff x="4599590" y="3617720"/>
            <a:chExt cx="3787152" cy="1027633"/>
          </a:xfrm>
        </p:grpSpPr>
        <p:grpSp>
          <p:nvGrpSpPr>
            <p:cNvPr id="20" name="Group 19"/>
            <p:cNvGrpSpPr/>
            <p:nvPr/>
          </p:nvGrpSpPr>
          <p:grpSpPr>
            <a:xfrm>
              <a:off x="4599590" y="3617720"/>
              <a:ext cx="3787152" cy="1027633"/>
              <a:chOff x="4599590" y="3617720"/>
              <a:chExt cx="3787152" cy="1027633"/>
            </a:xfrm>
          </p:grpSpPr>
          <p:grpSp>
            <p:nvGrpSpPr>
              <p:cNvPr id="55" name="Group 36"/>
              <p:cNvGrpSpPr/>
              <p:nvPr/>
            </p:nvGrpSpPr>
            <p:grpSpPr>
              <a:xfrm>
                <a:off x="4599590" y="3617720"/>
                <a:ext cx="3289955" cy="1027633"/>
                <a:chOff x="364876" y="4419600"/>
                <a:chExt cx="3289955" cy="1027633"/>
              </a:xfrm>
            </p:grpSpPr>
            <p:grpSp>
              <p:nvGrpSpPr>
                <p:cNvPr id="56" name="Group 6"/>
                <p:cNvGrpSpPr/>
                <p:nvPr/>
              </p:nvGrpSpPr>
              <p:grpSpPr>
                <a:xfrm>
                  <a:off x="732773" y="4419600"/>
                  <a:ext cx="1027633" cy="1027633"/>
                  <a:chOff x="498474" y="4961467"/>
                  <a:chExt cx="1027633" cy="1027633"/>
                </a:xfrm>
              </p:grpSpPr>
              <p:sp>
                <p:nvSpPr>
                  <p:cNvPr id="62" name="Oval 61"/>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3" name="TextBox 62"/>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1</a:t>
                    </a:r>
                    <a:endParaRPr lang="en-US" b="1" dirty="0">
                      <a:solidFill>
                        <a:srgbClr val="FFFFFF"/>
                      </a:solidFill>
                      <a:latin typeface="Arial"/>
                      <a:cs typeface="Arial"/>
                    </a:endParaRPr>
                  </a:p>
                </p:txBody>
              </p:sp>
            </p:grpSp>
            <p:grpSp>
              <p:nvGrpSpPr>
                <p:cNvPr id="57" name="Group 7"/>
                <p:cNvGrpSpPr/>
                <p:nvPr/>
              </p:nvGrpSpPr>
              <p:grpSpPr>
                <a:xfrm>
                  <a:off x="2627198" y="4419600"/>
                  <a:ext cx="1027633" cy="1027633"/>
                  <a:chOff x="498474" y="4961467"/>
                  <a:chExt cx="1027633" cy="1027633"/>
                </a:xfrm>
              </p:grpSpPr>
              <p:sp>
                <p:nvSpPr>
                  <p:cNvPr id="60" name="Oval 59"/>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1" name="TextBox 60"/>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2</a:t>
                    </a:r>
                    <a:endParaRPr lang="en-US" b="1" dirty="0">
                      <a:solidFill>
                        <a:srgbClr val="FFFFFF"/>
                      </a:solidFill>
                      <a:latin typeface="Arial"/>
                      <a:cs typeface="Arial"/>
                    </a:endParaRPr>
                  </a:p>
                </p:txBody>
              </p:sp>
            </p:grpSp>
            <p:sp>
              <p:nvSpPr>
                <p:cNvPr id="59" name="Freeform 58"/>
                <p:cNvSpPr/>
                <p:nvPr/>
              </p:nvSpPr>
              <p:spPr>
                <a:xfrm rot="693285">
                  <a:off x="364876"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5" name="Freeform 74"/>
              <p:cNvSpPr/>
              <p:nvPr/>
            </p:nvSpPr>
            <p:spPr>
              <a:xfrm rot="21028853">
                <a:off x="7836408" y="3959352"/>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9" name="TextBox 78"/>
            <p:cNvSpPr txBox="1"/>
            <p:nvPr/>
          </p:nvSpPr>
          <p:spPr>
            <a:xfrm>
              <a:off x="5668921" y="3712464"/>
              <a:ext cx="1524000" cy="369332"/>
            </a:xfrm>
            <a:prstGeom prst="rect">
              <a:avLst/>
            </a:prstGeom>
            <a:noFill/>
          </p:spPr>
          <p:txBody>
            <a:bodyPr wrap="square" rtlCol="0">
              <a:spAutoFit/>
            </a:bodyPr>
            <a:lstStyle/>
            <a:p>
              <a:pPr algn="ctr"/>
              <a:r>
                <a:rPr lang="en-US" dirty="0" smtClean="0">
                  <a:solidFill>
                    <a:srgbClr val="000000"/>
                  </a:solidFill>
                </a:rPr>
                <a:t>Run 2</a:t>
              </a:r>
              <a:endParaRPr lang="en-US" dirty="0">
                <a:solidFill>
                  <a:srgbClr val="000000"/>
                </a:solidFill>
              </a:endParaRPr>
            </a:p>
          </p:txBody>
        </p:sp>
      </p:grpSp>
      <p:grpSp>
        <p:nvGrpSpPr>
          <p:cNvPr id="91" name="Group 90"/>
          <p:cNvGrpSpPr/>
          <p:nvPr/>
        </p:nvGrpSpPr>
        <p:grpSpPr>
          <a:xfrm>
            <a:off x="4525838" y="5144567"/>
            <a:ext cx="3787152" cy="1027633"/>
            <a:chOff x="4599590" y="4846141"/>
            <a:chExt cx="3787152" cy="1027633"/>
          </a:xfrm>
        </p:grpSpPr>
        <p:grpSp>
          <p:nvGrpSpPr>
            <p:cNvPr id="77" name="Group 76"/>
            <p:cNvGrpSpPr/>
            <p:nvPr/>
          </p:nvGrpSpPr>
          <p:grpSpPr>
            <a:xfrm>
              <a:off x="4599590" y="4846141"/>
              <a:ext cx="3787152" cy="1027633"/>
              <a:chOff x="4599590" y="4846141"/>
              <a:chExt cx="3787152" cy="1027633"/>
            </a:xfrm>
          </p:grpSpPr>
          <p:grpSp>
            <p:nvGrpSpPr>
              <p:cNvPr id="64" name="Group 36"/>
              <p:cNvGrpSpPr/>
              <p:nvPr/>
            </p:nvGrpSpPr>
            <p:grpSpPr>
              <a:xfrm>
                <a:off x="4599590" y="4846141"/>
                <a:ext cx="3292403" cy="1027633"/>
                <a:chOff x="362428" y="4419600"/>
                <a:chExt cx="3292403" cy="1027633"/>
              </a:xfrm>
            </p:grpSpPr>
            <p:grpSp>
              <p:nvGrpSpPr>
                <p:cNvPr id="65" name="Group 6"/>
                <p:cNvGrpSpPr/>
                <p:nvPr/>
              </p:nvGrpSpPr>
              <p:grpSpPr>
                <a:xfrm>
                  <a:off x="732773" y="4419600"/>
                  <a:ext cx="1027633" cy="1027633"/>
                  <a:chOff x="498474" y="4961467"/>
                  <a:chExt cx="1027633" cy="1027633"/>
                </a:xfrm>
              </p:grpSpPr>
              <p:sp>
                <p:nvSpPr>
                  <p:cNvPr id="71" name="Oval 70"/>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2" name="TextBox 71"/>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1</a:t>
                    </a:r>
                    <a:endParaRPr lang="en-US" b="1" dirty="0">
                      <a:solidFill>
                        <a:srgbClr val="FFFFFF"/>
                      </a:solidFill>
                      <a:latin typeface="Arial"/>
                      <a:cs typeface="Arial"/>
                    </a:endParaRPr>
                  </a:p>
                </p:txBody>
              </p:sp>
            </p:grpSp>
            <p:grpSp>
              <p:nvGrpSpPr>
                <p:cNvPr id="66" name="Group 7"/>
                <p:cNvGrpSpPr/>
                <p:nvPr/>
              </p:nvGrpSpPr>
              <p:grpSpPr>
                <a:xfrm>
                  <a:off x="2627198" y="4419600"/>
                  <a:ext cx="1027633" cy="1027633"/>
                  <a:chOff x="498474" y="4961467"/>
                  <a:chExt cx="1027633" cy="1027633"/>
                </a:xfrm>
              </p:grpSpPr>
              <p:sp>
                <p:nvSpPr>
                  <p:cNvPr id="69" name="Oval 68"/>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0" name="TextBox 69"/>
                  <p:cNvSpPr txBox="1"/>
                  <p:nvPr/>
                </p:nvSpPr>
                <p:spPr>
                  <a:xfrm>
                    <a:off x="583142" y="5283200"/>
                    <a:ext cx="875233" cy="369332"/>
                  </a:xfrm>
                  <a:prstGeom prst="rect">
                    <a:avLst/>
                  </a:prstGeom>
                  <a:noFill/>
                </p:spPr>
                <p:txBody>
                  <a:bodyPr wrap="square" rtlCol="0">
                    <a:spAutoFit/>
                  </a:bodyPr>
                  <a:lstStyle/>
                  <a:p>
                    <a:pPr algn="ctr"/>
                    <a:r>
                      <a:rPr lang="en-US" b="1" dirty="0" smtClean="0">
                        <a:solidFill>
                          <a:srgbClr val="FFFFFF"/>
                        </a:solidFill>
                        <a:latin typeface="Arial"/>
                        <a:cs typeface="Arial"/>
                      </a:rPr>
                      <a:t>ROI 2</a:t>
                    </a:r>
                    <a:endParaRPr lang="en-US" b="1" dirty="0">
                      <a:solidFill>
                        <a:srgbClr val="FFFFFF"/>
                      </a:solidFill>
                      <a:latin typeface="Arial"/>
                      <a:cs typeface="Arial"/>
                    </a:endParaRPr>
                  </a:p>
                </p:txBody>
              </p:sp>
            </p:grpSp>
            <p:sp>
              <p:nvSpPr>
                <p:cNvPr id="68" name="Freeform 67"/>
                <p:cNvSpPr/>
                <p:nvPr/>
              </p:nvSpPr>
              <p:spPr>
                <a:xfrm rot="693285">
                  <a:off x="362428"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6" name="Freeform 75"/>
              <p:cNvSpPr/>
              <p:nvPr/>
            </p:nvSpPr>
            <p:spPr>
              <a:xfrm rot="21028853">
                <a:off x="7836408" y="518464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80" name="TextBox 79"/>
            <p:cNvSpPr txBox="1"/>
            <p:nvPr/>
          </p:nvSpPr>
          <p:spPr>
            <a:xfrm>
              <a:off x="5663315" y="4937760"/>
              <a:ext cx="1524000" cy="369332"/>
            </a:xfrm>
            <a:prstGeom prst="rect">
              <a:avLst/>
            </a:prstGeom>
            <a:noFill/>
          </p:spPr>
          <p:txBody>
            <a:bodyPr wrap="square" rtlCol="0">
              <a:spAutoFit/>
            </a:bodyPr>
            <a:lstStyle/>
            <a:p>
              <a:pPr algn="ctr"/>
              <a:r>
                <a:rPr lang="en-US" dirty="0" smtClean="0">
                  <a:solidFill>
                    <a:srgbClr val="000000"/>
                  </a:solidFill>
                </a:rPr>
                <a:t>Run 3</a:t>
              </a:r>
              <a:endParaRPr lang="en-US" dirty="0">
                <a:solidFill>
                  <a:srgbClr val="000000"/>
                </a:solidFill>
              </a:endParaRPr>
            </a:p>
          </p:txBody>
        </p:sp>
      </p:grpSp>
      <p:cxnSp>
        <p:nvCxnSpPr>
          <p:cNvPr id="82" name="Straight Arrow Connector 81"/>
          <p:cNvCxnSpPr>
            <a:stCxn id="53" idx="6"/>
            <a:endCxn id="51" idx="2"/>
          </p:cNvCxnSpPr>
          <p:nvPr/>
        </p:nvCxnSpPr>
        <p:spPr>
          <a:xfrm>
            <a:off x="5923773" y="3191811"/>
            <a:ext cx="866792" cy="0"/>
          </a:xfrm>
          <a:prstGeom prst="straightConnector1">
            <a:avLst/>
          </a:prstGeom>
          <a:ln w="25400">
            <a:solidFill>
              <a:srgbClr val="F29B0E"/>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0" idx="2"/>
            <a:endCxn id="62" idx="6"/>
          </p:cNvCxnSpPr>
          <p:nvPr/>
        </p:nvCxnSpPr>
        <p:spPr>
          <a:xfrm flipH="1">
            <a:off x="5921368" y="4429963"/>
            <a:ext cx="866792" cy="0"/>
          </a:xfrm>
          <a:prstGeom prst="straightConnector1">
            <a:avLst/>
          </a:prstGeom>
          <a:ln w="25400">
            <a:solidFill>
              <a:srgbClr val="F29B0E"/>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1" idx="6"/>
            <a:endCxn id="69" idx="2"/>
          </p:cNvCxnSpPr>
          <p:nvPr/>
        </p:nvCxnSpPr>
        <p:spPr>
          <a:xfrm>
            <a:off x="5923816" y="5658384"/>
            <a:ext cx="866792" cy="0"/>
          </a:xfrm>
          <a:prstGeom prst="straightConnector1">
            <a:avLst/>
          </a:prstGeom>
          <a:ln w="25400">
            <a:solidFill>
              <a:srgbClr val="F29B0E"/>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8" name="Group 41"/>
          <p:cNvGrpSpPr/>
          <p:nvPr/>
        </p:nvGrpSpPr>
        <p:grpSpPr>
          <a:xfrm>
            <a:off x="457200" y="6010815"/>
            <a:ext cx="2145426" cy="584775"/>
            <a:chOff x="8720671" y="4546701"/>
            <a:chExt cx="2145426" cy="584775"/>
          </a:xfrm>
        </p:grpSpPr>
        <p:sp>
          <p:nvSpPr>
            <p:cNvPr id="42" name="TextBox 41"/>
            <p:cNvSpPr txBox="1"/>
            <p:nvPr/>
          </p:nvSpPr>
          <p:spPr>
            <a:xfrm>
              <a:off x="9179485" y="4546701"/>
              <a:ext cx="1686612" cy="584775"/>
            </a:xfrm>
            <a:prstGeom prst="rect">
              <a:avLst/>
            </a:prstGeom>
            <a:noFill/>
          </p:spPr>
          <p:txBody>
            <a:bodyPr wrap="square" rtlCol="0">
              <a:spAutoFit/>
            </a:bodyPr>
            <a:lstStyle/>
            <a:p>
              <a:endParaRPr lang="en-US" sz="1600" dirty="0" smtClean="0">
                <a:solidFill>
                  <a:srgbClr val="000000"/>
                </a:solidFill>
              </a:endParaRPr>
            </a:p>
            <a:p>
              <a:r>
                <a:rPr lang="en-US" sz="1600" dirty="0" smtClean="0">
                  <a:solidFill>
                    <a:srgbClr val="000000"/>
                  </a:solidFill>
                </a:rPr>
                <a:t>group-level lag 1</a:t>
              </a:r>
            </a:p>
          </p:txBody>
        </p:sp>
        <p:cxnSp>
          <p:nvCxnSpPr>
            <p:cNvPr id="45" name="Straight Arrow Connector 44"/>
            <p:cNvCxnSpPr/>
            <p:nvPr/>
          </p:nvCxnSpPr>
          <p:spPr>
            <a:xfrm rot="10800000">
              <a:off x="8720671" y="4986962"/>
              <a:ext cx="488277" cy="1588"/>
            </a:xfrm>
            <a:prstGeom prst="straightConnector1">
              <a:avLst/>
            </a:prstGeom>
            <a:ln w="47625" cap="flat" cmpd="sng" algn="ctr">
              <a:solidFill>
                <a:srgbClr val="000000"/>
              </a:solidFill>
              <a:prstDash val="dash"/>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2" name="Group 41"/>
          <p:cNvGrpSpPr/>
          <p:nvPr/>
        </p:nvGrpSpPr>
        <p:grpSpPr>
          <a:xfrm>
            <a:off x="2596351" y="6120825"/>
            <a:ext cx="3036174" cy="584775"/>
            <a:chOff x="8720671" y="4546701"/>
            <a:chExt cx="3036174" cy="584775"/>
          </a:xfrm>
        </p:grpSpPr>
        <p:sp>
          <p:nvSpPr>
            <p:cNvPr id="93" name="TextBox 92"/>
            <p:cNvSpPr txBox="1"/>
            <p:nvPr/>
          </p:nvSpPr>
          <p:spPr>
            <a:xfrm>
              <a:off x="9179485" y="4546701"/>
              <a:ext cx="2577360" cy="584775"/>
            </a:xfrm>
            <a:prstGeom prst="rect">
              <a:avLst/>
            </a:prstGeom>
            <a:noFill/>
          </p:spPr>
          <p:txBody>
            <a:bodyPr wrap="square" rtlCol="0">
              <a:spAutoFit/>
            </a:bodyPr>
            <a:lstStyle/>
            <a:p>
              <a:r>
                <a:rPr lang="en-US" sz="1600" dirty="0">
                  <a:solidFill>
                    <a:srgbClr val="000000"/>
                  </a:solidFill>
                </a:rPr>
                <a:t>i</a:t>
              </a:r>
              <a:r>
                <a:rPr lang="en-US" sz="1600" dirty="0" smtClean="0">
                  <a:solidFill>
                    <a:srgbClr val="000000"/>
                  </a:solidFill>
                </a:rPr>
                <a:t>ndividual-level concurrent</a:t>
              </a:r>
            </a:p>
            <a:p>
              <a:r>
                <a:rPr lang="en-US" sz="1600" dirty="0" smtClean="0">
                  <a:solidFill>
                    <a:srgbClr val="000000"/>
                  </a:solidFill>
                </a:rPr>
                <a:t>Individual-level lag 1</a:t>
              </a:r>
            </a:p>
          </p:txBody>
        </p:sp>
        <p:cxnSp>
          <p:nvCxnSpPr>
            <p:cNvPr id="94" name="Straight Arrow Connector 93"/>
            <p:cNvCxnSpPr/>
            <p:nvPr/>
          </p:nvCxnSpPr>
          <p:spPr>
            <a:xfrm rot="10800000">
              <a:off x="8725074" y="4749897"/>
              <a:ext cx="488277" cy="1588"/>
            </a:xfrm>
            <a:prstGeom prst="straightConnector1">
              <a:avLst/>
            </a:prstGeom>
            <a:ln w="25400" cap="flat" cmpd="sng" algn="ctr">
              <a:solidFill>
                <a:srgbClr val="F29B0E"/>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rot="10800000">
              <a:off x="8720671" y="4986962"/>
              <a:ext cx="488277" cy="1588"/>
            </a:xfrm>
            <a:prstGeom prst="straightConnector1">
              <a:avLst/>
            </a:prstGeom>
            <a:ln w="25400" cap="flat" cmpd="sng" algn="ctr">
              <a:solidFill>
                <a:srgbClr val="F29B0E"/>
              </a:solidFill>
              <a:prstDash val="dash"/>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12383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GIMME?</a:t>
            </a:r>
            <a:endParaRPr lang="en-US" dirty="0"/>
          </a:p>
        </p:txBody>
      </p:sp>
      <p:sp>
        <p:nvSpPr>
          <p:cNvPr id="4" name="Rectangle 3"/>
          <p:cNvSpPr/>
          <p:nvPr/>
        </p:nvSpPr>
        <p:spPr>
          <a:xfrm>
            <a:off x="304800" y="1295400"/>
            <a:ext cx="8305800"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An accurate way to explain temporal covariation in a system</a:t>
            </a:r>
          </a:p>
        </p:txBody>
      </p:sp>
    </p:spTree>
    <p:extLst>
      <p:ext uri="{BB962C8B-B14F-4D97-AF65-F5344CB8AC3E}">
        <p14:creationId xmlns:p14="http://schemas.microsoft.com/office/powerpoint/2010/main" val="32243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Grp="1" noChangeAspect="1" noChangeArrowheads="1"/>
          </p:cNvPicPr>
          <p:nvPr>
            <p:ph type="body" idx="4294967295"/>
          </p:nvPr>
        </p:nvPicPr>
        <p:blipFill>
          <a:blip r:embed="rId2" cstate="print"/>
          <a:srcRect/>
          <a:stretch>
            <a:fillRect/>
          </a:stretch>
        </p:blipFill>
        <p:spPr>
          <a:xfrm>
            <a:off x="1219200" y="762000"/>
            <a:ext cx="6629400" cy="5257800"/>
          </a:xfrm>
          <a:noFill/>
          <a:ln/>
        </p:spPr>
      </p:pic>
    </p:spTree>
    <p:extLst>
      <p:ext uri="{BB962C8B-B14F-4D97-AF65-F5344CB8AC3E}">
        <p14:creationId xmlns:p14="http://schemas.microsoft.com/office/powerpoint/2010/main" val="26195281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GIMME?</a:t>
            </a:r>
            <a:endParaRPr lang="en-US" dirty="0"/>
          </a:p>
        </p:txBody>
      </p:sp>
      <p:sp>
        <p:nvSpPr>
          <p:cNvPr id="4" name="Rectangle 3"/>
          <p:cNvSpPr/>
          <p:nvPr/>
        </p:nvSpPr>
        <p:spPr>
          <a:xfrm>
            <a:off x="304800" y="1295400"/>
            <a:ext cx="8305800" cy="25545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An </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accurate</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way to explain temporal covariation 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a</a:t>
            </a: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863043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GIMME?</a:t>
            </a:r>
            <a:endParaRPr lang="en-US" dirty="0"/>
          </a:p>
        </p:txBody>
      </p:sp>
      <p:sp>
        <p:nvSpPr>
          <p:cNvPr id="4" name="Rectangle 3"/>
          <p:cNvSpPr/>
          <p:nvPr/>
        </p:nvSpPr>
        <p:spPr>
          <a:xfrm>
            <a:off x="304800" y="1295400"/>
            <a:ext cx="8305800" cy="4031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An accurate way to explain </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temporal covariation</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lumMod val="65000"/>
                  </a:prstClr>
                </a:solidFill>
                <a:effectLst/>
                <a:uLnTx/>
                <a:uFillTx/>
                <a:latin typeface="Corbel"/>
                <a:ea typeface="+mn-ea"/>
                <a:cs typeface="+mn-cs"/>
              </a:rPr>
              <a:t>accurate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t</a:t>
            </a: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emporal covariation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estimates directed lagged and contemporaneous relations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requires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422447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GIMME?</a:t>
            </a:r>
            <a:endParaRPr lang="en-US" dirty="0"/>
          </a:p>
        </p:txBody>
      </p:sp>
      <p:sp>
        <p:nvSpPr>
          <p:cNvPr id="4" name="Rectangle 3"/>
          <p:cNvSpPr/>
          <p:nvPr/>
        </p:nvSpPr>
        <p:spPr>
          <a:xfrm>
            <a:off x="304800" y="1295400"/>
            <a:ext cx="8305800" cy="51398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An accurate way to explain temporal covariation in a </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lumMod val="65000"/>
                  </a:prstClr>
                </a:solidFill>
                <a:effectLst/>
                <a:uLnTx/>
                <a:uFillTx/>
                <a:latin typeface="Corbel"/>
                <a:ea typeface="+mn-ea"/>
                <a:cs typeface="+mn-cs"/>
              </a:rPr>
              <a:t>accurate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Corbel"/>
                <a:ea typeface="+mn-ea"/>
                <a:cs typeface="+mn-cs"/>
              </a:rPr>
              <a:t>t</a:t>
            </a:r>
            <a:r>
              <a:rPr kumimoji="0" lang="en-US" sz="2400" b="1" i="0" u="none" strike="noStrike" kern="1200" cap="none" spc="0" normalizeH="0" baseline="0" noProof="0" dirty="0" smtClean="0">
                <a:ln>
                  <a:noFill/>
                </a:ln>
                <a:solidFill>
                  <a:prstClr val="white">
                    <a:lumMod val="65000"/>
                  </a:prstClr>
                </a:solidFill>
                <a:effectLst/>
                <a:uLnTx/>
                <a:uFillTx/>
                <a:latin typeface="Corbel"/>
                <a:ea typeface="+mn-ea"/>
                <a:cs typeface="+mn-cs"/>
              </a:rPr>
              <a:t>emporal covariation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estimates directed lagged and contemporaneous relations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requires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s</a:t>
            </a: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relations among variables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nodes and edges in a network</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120101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1356360"/>
          </a:xfrm>
        </p:spPr>
        <p:txBody>
          <a:bodyPr>
            <a:normAutofit/>
          </a:bodyPr>
          <a:lstStyle/>
          <a:p>
            <a:r>
              <a:rPr lang="en-US" sz="3200" dirty="0" smtClean="0">
                <a:solidFill>
                  <a:srgbClr val="C00000"/>
                </a:solidFill>
                <a:cs typeface="Tw Cen MT"/>
              </a:rPr>
              <a:t>GIMME implements unified structural equation models (</a:t>
            </a:r>
            <a:r>
              <a:rPr lang="en-US" sz="3200" dirty="0" err="1" smtClean="0">
                <a:solidFill>
                  <a:srgbClr val="C00000"/>
                </a:solidFill>
                <a:cs typeface="Tw Cen MT"/>
              </a:rPr>
              <a:t>uSEMs</a:t>
            </a:r>
            <a:r>
              <a:rPr lang="en-US" sz="3200" dirty="0" smtClean="0">
                <a:solidFill>
                  <a:srgbClr val="C00000"/>
                </a:solidFill>
                <a:cs typeface="Tw Cen MT"/>
              </a:rPr>
              <a:t>)</a:t>
            </a:r>
            <a:endParaRPr lang="en-US" sz="3200" dirty="0">
              <a:solidFill>
                <a:srgbClr val="C00000"/>
              </a:solidFill>
              <a:cs typeface="Tw Cen MT"/>
            </a:endParaRPr>
          </a:p>
        </p:txBody>
      </p:sp>
      <p:sp>
        <p:nvSpPr>
          <p:cNvPr id="27" name="TextBox 26"/>
          <p:cNvSpPr txBox="1"/>
          <p:nvPr/>
        </p:nvSpPr>
        <p:spPr>
          <a:xfrm>
            <a:off x="2189520" y="6397823"/>
            <a:ext cx="680208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Gates </a:t>
            </a:r>
            <a:r>
              <a:rPr kumimoji="0" lang="en-US" sz="1400" b="0" i="0" u="none" strike="noStrike" kern="1200" cap="none" spc="0" normalizeH="0" baseline="0" noProof="0" dirty="0">
                <a:ln>
                  <a:noFill/>
                </a:ln>
                <a:solidFill>
                  <a:srgbClr val="000000"/>
                </a:solidFill>
                <a:effectLst/>
                <a:uLnTx/>
                <a:uFillTx/>
                <a:latin typeface="Corbel"/>
                <a:ea typeface="+mn-ea"/>
                <a:cs typeface="Tw Cen MT"/>
              </a:rPr>
              <a:t>et </a:t>
            </a: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al. (2010); Kim et al. (2007)</a:t>
            </a:r>
            <a:endParaRPr kumimoji="0" lang="en-US" sz="1400" b="0" i="0" u="none" strike="noStrike" kern="1200" cap="none" spc="0" normalizeH="0" baseline="0" noProof="0" dirty="0">
              <a:ln>
                <a:noFill/>
              </a:ln>
              <a:solidFill>
                <a:srgbClr val="000000"/>
              </a:solidFill>
              <a:effectLst/>
              <a:uLnTx/>
              <a:uFillTx/>
              <a:latin typeface="Corbel"/>
              <a:ea typeface="+mn-ea"/>
              <a:cs typeface="Tw Cen MT"/>
            </a:endParaRPr>
          </a:p>
        </p:txBody>
      </p:sp>
      <p:grpSp>
        <p:nvGrpSpPr>
          <p:cNvPr id="3" name="Group 2"/>
          <p:cNvGrpSpPr/>
          <p:nvPr/>
        </p:nvGrpSpPr>
        <p:grpSpPr>
          <a:xfrm>
            <a:off x="4572000" y="5115625"/>
            <a:ext cx="4899973" cy="1000274"/>
            <a:chOff x="4572000" y="5115625"/>
            <a:chExt cx="4899973" cy="1000274"/>
          </a:xfrm>
        </p:grpSpPr>
        <p:sp>
          <p:nvSpPr>
            <p:cNvPr id="18" name="TextBox 17"/>
            <p:cNvSpPr txBox="1">
              <a:spLocks noChangeArrowheads="1"/>
            </p:cNvSpPr>
            <p:nvPr/>
          </p:nvSpPr>
          <p:spPr bwMode="auto">
            <a:xfrm>
              <a:off x="4572000" y="5115625"/>
              <a:ext cx="4899973" cy="100027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Contemporaneous (</a:t>
              </a:r>
              <a:r>
                <a:rPr kumimoji="0" lang="en-US" sz="1800" b="1" i="0" u="none" strike="noStrike" kern="1200" cap="none" spc="0" normalizeH="0" baseline="0" noProof="0" dirty="0" smtClean="0">
                  <a:ln>
                    <a:noFill/>
                  </a:ln>
                  <a:solidFill>
                    <a:srgbClr val="000000"/>
                  </a:solidFill>
                  <a:effectLst/>
                  <a:uLnTx/>
                  <a:uFillTx/>
                  <a:latin typeface="Corbel"/>
                  <a:ea typeface="+mn-ea"/>
                  <a:cs typeface="Tw Cen MT"/>
                </a:rPr>
                <a:t>A</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Lag </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r>
                <a:rPr kumimoji="0" lang="en-US" altLang="zh-CN" sz="1800" b="1" i="0" u="none" strike="noStrike" kern="1200" cap="none" spc="0" normalizeH="0" baseline="0" noProof="0" dirty="0">
                  <a:ln>
                    <a:noFill/>
                  </a:ln>
                  <a:solidFill>
                    <a:srgbClr val="000000"/>
                  </a:solidFill>
                  <a:effectLst/>
                  <a:uLnTx/>
                  <a:uFillTx/>
                  <a:latin typeface="Corbel"/>
                  <a:ea typeface="宋体" charset="-122"/>
                  <a:cs typeface="Tw Cen MT"/>
                  <a:sym typeface="Symbol" pitchFamily="18" charset="2"/>
                </a:rPr>
                <a:t></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p:txBody>
        </p:sp>
        <p:cxnSp>
          <p:nvCxnSpPr>
            <p:cNvPr id="24" name="Straight Connector 23"/>
            <p:cNvCxnSpPr/>
            <p:nvPr/>
          </p:nvCxnSpPr>
          <p:spPr>
            <a:xfrm>
              <a:off x="5914673" y="5577840"/>
              <a:ext cx="457200" cy="0"/>
            </a:xfrm>
            <a:prstGeom prst="line">
              <a:avLst/>
            </a:prstGeom>
            <a:ln w="38100" cmpd="sng">
              <a:solidFill>
                <a:srgbClr val="000000"/>
              </a:solidFill>
              <a:prstDash val="solid"/>
              <a:tailEnd type="none"/>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914673" y="5943600"/>
              <a:ext cx="457200" cy="0"/>
            </a:xfrm>
            <a:prstGeom prst="line">
              <a:avLst/>
            </a:prstGeom>
            <a:ln w="38100">
              <a:solidFill>
                <a:srgbClr val="000000"/>
              </a:solidFill>
              <a:prstDash val="dash"/>
              <a:tailEnd type="none"/>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89574" y="2888661"/>
            <a:ext cx="3799892" cy="280076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η</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(t): </a:t>
            </a:r>
            <a:r>
              <a:rPr kumimoji="0" lang="fr-FR" sz="22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observed</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time </a:t>
            </a:r>
            <a:r>
              <a:rPr kumimoji="0" lang="fr-FR" sz="22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series</a:t>
            </a:r>
            <a:endPar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A: matrix of concurrent coefficients</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l-G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Φ</a:t>
            </a:r>
            <a:r>
              <a:rPr kumimoji="0" lang="en-US"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matrix of lagged  coefficients</a:t>
            </a:r>
            <a:endPar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sym typeface="Symbol" pitchFamily="18" charset="2"/>
              </a:rPr>
              <a:t></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(t</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a:t>
            </a:r>
            <a:r>
              <a:rPr kumimoji="0" lang="fr-FR" sz="22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errors</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a:t>
            </a:r>
            <a:r>
              <a:rPr kumimoji="0" lang="fr-FR" sz="22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assumed</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to </a:t>
            </a:r>
            <a:r>
              <a:rPr kumimoji="0" lang="fr-FR" sz="22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be</a:t>
            </a:r>
            <a:r>
              <a:rPr kumimoji="0" lang="fr-FR" sz="2200" b="0" i="0" u="none" strike="noStrike" kern="1200" cap="none" spc="0" normalizeH="0" baseline="0" noProof="0" dirty="0" smtClean="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white noise</a:t>
            </a:r>
            <a:endPar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endParaRPr>
          </a:p>
        </p:txBody>
      </p:sp>
      <p:pic>
        <p:nvPicPr>
          <p:cNvPr id="23" name="Picture 22"/>
          <p:cNvPicPr>
            <a:picLocks noChangeAspect="1"/>
          </p:cNvPicPr>
          <p:nvPr/>
        </p:nvPicPr>
        <p:blipFill>
          <a:blip r:embed="rId4"/>
          <a:stretch>
            <a:fillRect/>
          </a:stretch>
        </p:blipFill>
        <p:spPr>
          <a:xfrm>
            <a:off x="234335" y="2416027"/>
            <a:ext cx="3152910" cy="529689"/>
          </a:xfrm>
          <a:prstGeom prst="rect">
            <a:avLst/>
          </a:prstGeom>
        </p:spPr>
      </p:pic>
      <p:grpSp>
        <p:nvGrpSpPr>
          <p:cNvPr id="6" name="Group 5"/>
          <p:cNvGrpSpPr/>
          <p:nvPr/>
        </p:nvGrpSpPr>
        <p:grpSpPr>
          <a:xfrm>
            <a:off x="3190208" y="1447800"/>
            <a:ext cx="5801392" cy="3273197"/>
            <a:chOff x="2971800" y="1525142"/>
            <a:chExt cx="5801392" cy="3273197"/>
          </a:xfrm>
        </p:grpSpPr>
        <p:grpSp>
          <p:nvGrpSpPr>
            <p:cNvPr id="5" name="Group 4"/>
            <p:cNvGrpSpPr/>
            <p:nvPr/>
          </p:nvGrpSpPr>
          <p:grpSpPr>
            <a:xfrm>
              <a:off x="2971800" y="1525142"/>
              <a:ext cx="5691983" cy="3273197"/>
              <a:chOff x="2957737" y="1525142"/>
              <a:chExt cx="5691983" cy="3273197"/>
            </a:xfrm>
          </p:grpSpPr>
          <p:cxnSp>
            <p:nvCxnSpPr>
              <p:cNvPr id="16" name="Straight Arrow Connector 15"/>
              <p:cNvCxnSpPr/>
              <p:nvPr/>
            </p:nvCxnSpPr>
            <p:spPr>
              <a:xfrm flipH="1" flipV="1">
                <a:off x="4555200" y="2638826"/>
                <a:ext cx="2373585" cy="1335846"/>
              </a:xfrm>
              <a:prstGeom prst="straightConnector1">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742220" y="2231347"/>
                <a:ext cx="1999545" cy="20699"/>
              </a:xfrm>
              <a:prstGeom prst="straightConnector1">
                <a:avLst/>
              </a:prstGeom>
              <a:ln w="38100" cmpd="sng">
                <a:solidFill>
                  <a:srgbClr val="000000"/>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hape 80"/>
              <p:cNvCxnSpPr/>
              <p:nvPr/>
            </p:nvCxnSpPr>
            <p:spPr>
              <a:xfrm rot="16200000" flipH="1" flipV="1">
                <a:off x="3354935" y="1934097"/>
                <a:ext cx="407480" cy="187020"/>
              </a:xfrm>
              <a:prstGeom prst="curvedConnector4">
                <a:avLst>
                  <a:gd name="adj1" fmla="val -27947"/>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hape 19"/>
              <p:cNvCxnSpPr/>
              <p:nvPr/>
            </p:nvCxnSpPr>
            <p:spPr>
              <a:xfrm rot="16200000" flipH="1">
                <a:off x="7721570" y="1954796"/>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37" name="Oval 6"/>
              <p:cNvSpPr>
                <a:spLocks noChangeArrowheads="1"/>
              </p:cNvSpPr>
              <p:nvPr/>
            </p:nvSpPr>
            <p:spPr bwMode="auto">
              <a:xfrm>
                <a:off x="3465165" y="165508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1</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38" name="Oval 6"/>
              <p:cNvSpPr>
                <a:spLocks noChangeArrowheads="1"/>
              </p:cNvSpPr>
              <p:nvPr/>
            </p:nvSpPr>
            <p:spPr bwMode="auto">
              <a:xfrm>
                <a:off x="6741765" y="1736080"/>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2</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39" name="Oval 6"/>
              <p:cNvSpPr>
                <a:spLocks noChangeArrowheads="1"/>
              </p:cNvSpPr>
              <p:nvPr/>
            </p:nvSpPr>
            <p:spPr bwMode="auto">
              <a:xfrm>
                <a:off x="6865237" y="364581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3</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4" name="TextBox 3"/>
              <p:cNvSpPr txBox="1"/>
              <p:nvPr/>
            </p:nvSpPr>
            <p:spPr>
              <a:xfrm>
                <a:off x="2957737" y="152514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TextBox 25"/>
              <p:cNvSpPr txBox="1"/>
              <p:nvPr/>
            </p:nvSpPr>
            <p:spPr>
              <a:xfrm>
                <a:off x="8142292" y="166897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0" name="TextBox 29"/>
              <p:cNvSpPr txBox="1"/>
              <p:nvPr/>
            </p:nvSpPr>
            <p:spPr>
              <a:xfrm>
                <a:off x="5456379" y="282830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.6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31" name="TextBox 30"/>
              <p:cNvSpPr txBox="1"/>
              <p:nvPr/>
            </p:nvSpPr>
            <p:spPr>
              <a:xfrm>
                <a:off x="5585036" y="1862014"/>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.2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cxnSp>
          <p:nvCxnSpPr>
            <p:cNvPr id="32" name="Shape 19"/>
            <p:cNvCxnSpPr/>
            <p:nvPr/>
          </p:nvCxnSpPr>
          <p:spPr>
            <a:xfrm rot="16200000" flipH="1">
              <a:off x="7845042" y="3889729"/>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65764" y="360391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pic>
        <p:nvPicPr>
          <p:cNvPr id="34" name="Picture 33"/>
          <p:cNvPicPr>
            <a:picLocks noChangeAspect="1"/>
          </p:cNvPicPr>
          <p:nvPr/>
        </p:nvPicPr>
        <p:blipFill>
          <a:blip r:embed="rId5"/>
          <a:stretch>
            <a:fillRect/>
          </a:stretch>
        </p:blipFill>
        <p:spPr>
          <a:xfrm>
            <a:off x="2559816" y="3568472"/>
            <a:ext cx="3278118" cy="2763164"/>
          </a:xfrm>
          <a:prstGeom prst="rect">
            <a:avLst/>
          </a:prstGeom>
        </p:spPr>
      </p:pic>
    </p:spTree>
    <p:custDataLst>
      <p:tags r:id="rId1"/>
    </p:custDataLst>
    <p:extLst>
      <p:ext uri="{BB962C8B-B14F-4D97-AF65-F5344CB8AC3E}">
        <p14:creationId xmlns:p14="http://schemas.microsoft.com/office/powerpoint/2010/main" val="496319252"/>
      </p:ext>
    </p:extLst>
  </p:cSld>
  <p:clrMapOvr>
    <a:masterClrMapping/>
  </p:clrMapOvr>
  <mc:AlternateContent xmlns:mc="http://schemas.openxmlformats.org/markup-compatibility/2006" xmlns:p14="http://schemas.microsoft.com/office/powerpoint/2010/main">
    <mc:Choice Requires="p14">
      <p:transition spd="slow" p14:dur="2000" advTm="69067"/>
    </mc:Choice>
    <mc:Fallback xmlns="" xmlns:mv="urn:schemas-microsoft-com:mac:vml">
      <p:transition spd="slow" advTm="69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olidFill>
                  <a:srgbClr val="C00000"/>
                </a:solidFill>
              </a:rPr>
              <a:t>uSEM</a:t>
            </a:r>
            <a:r>
              <a:rPr lang="en-US" dirty="0" smtClean="0">
                <a:solidFill>
                  <a:srgbClr val="C00000"/>
                </a:solidFill>
              </a:rPr>
              <a:t> in matrix notation</a:t>
            </a:r>
            <a:endParaRPr lang="en-US" dirty="0">
              <a:solidFill>
                <a:srgbClr val="C00000"/>
              </a:solidFill>
            </a:endParaRPr>
          </a:p>
        </p:txBody>
      </p:sp>
      <p:sp>
        <p:nvSpPr>
          <p:cNvPr id="3" name="Content Placeholder 2"/>
          <p:cNvSpPr>
            <a:spLocks noGrp="1"/>
          </p:cNvSpPr>
          <p:nvPr>
            <p:ph idx="4294967295"/>
          </p:nvPr>
        </p:nvSpPr>
        <p:spPr>
          <a:xfrm>
            <a:off x="0" y="1600200"/>
            <a:ext cx="8229600" cy="4114800"/>
          </a:xfrm>
        </p:spPr>
        <p:txBody>
          <a:bodyPr/>
          <a:lstStyle/>
          <a:p>
            <a:endParaRPr lang="en-US" b="1" dirty="0" smtClean="0"/>
          </a:p>
          <a:p>
            <a:endParaRPr lang="en-US" b="1" dirty="0" smtClean="0"/>
          </a:p>
          <a:p>
            <a:endParaRPr lang="en-US" b="1" dirty="0" smtClean="0"/>
          </a:p>
          <a:p>
            <a:endParaRPr lang="en-US" b="1" dirty="0"/>
          </a:p>
        </p:txBody>
      </p:sp>
      <p:sp>
        <p:nvSpPr>
          <p:cNvPr id="6" name="TextBox 5"/>
          <p:cNvSpPr txBox="1"/>
          <p:nvPr/>
        </p:nvSpPr>
        <p:spPr>
          <a:xfrm>
            <a:off x="4470965" y="6400800"/>
            <a:ext cx="449580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Gates </a:t>
            </a:r>
            <a:r>
              <a:rPr kumimoji="0" lang="en-US" sz="1400" b="0" i="0" u="none" strike="noStrike" kern="1200" cap="none" spc="0" normalizeH="0" baseline="0" noProof="0" dirty="0">
                <a:ln>
                  <a:noFill/>
                </a:ln>
                <a:solidFill>
                  <a:srgbClr val="000000"/>
                </a:solidFill>
                <a:effectLst/>
                <a:uLnTx/>
                <a:uFillTx/>
                <a:latin typeface="Corbel"/>
                <a:ea typeface="+mn-ea"/>
                <a:cs typeface="Tw Cen MT"/>
              </a:rPr>
              <a:t>et </a:t>
            </a: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al. (2010); Kim et al. (2007)</a:t>
            </a:r>
            <a:endParaRPr kumimoji="0" lang="en-US" sz="1400" b="0" i="0" u="none" strike="noStrike" kern="1200" cap="none" spc="0" normalizeH="0" baseline="0" noProof="0" dirty="0">
              <a:ln>
                <a:noFill/>
              </a:ln>
              <a:solidFill>
                <a:srgbClr val="000000"/>
              </a:solidFill>
              <a:effectLst/>
              <a:uLnTx/>
              <a:uFillTx/>
              <a:latin typeface="Corbel"/>
              <a:ea typeface="+mn-ea"/>
              <a:cs typeface="Tw Cen MT"/>
            </a:endParaRPr>
          </a:p>
        </p:txBody>
      </p:sp>
      <p:pic>
        <p:nvPicPr>
          <p:cNvPr id="7" name="Picture 6"/>
          <p:cNvPicPr>
            <a:picLocks noChangeAspect="1"/>
          </p:cNvPicPr>
          <p:nvPr/>
        </p:nvPicPr>
        <p:blipFill>
          <a:blip r:embed="rId3"/>
          <a:stretch>
            <a:fillRect/>
          </a:stretch>
        </p:blipFill>
        <p:spPr>
          <a:xfrm>
            <a:off x="861269" y="1558820"/>
            <a:ext cx="3152910" cy="529689"/>
          </a:xfrm>
          <a:prstGeom prst="rect">
            <a:avLst/>
          </a:prstGeom>
        </p:spPr>
      </p:pic>
      <p:pic>
        <p:nvPicPr>
          <p:cNvPr id="8" name="Picture 7"/>
          <p:cNvPicPr>
            <a:picLocks noChangeAspect="1"/>
          </p:cNvPicPr>
          <p:nvPr/>
        </p:nvPicPr>
        <p:blipFill>
          <a:blip r:embed="rId4"/>
          <a:stretch>
            <a:fillRect/>
          </a:stretch>
        </p:blipFill>
        <p:spPr>
          <a:xfrm>
            <a:off x="4900007" y="1519680"/>
            <a:ext cx="3558193" cy="706406"/>
          </a:xfrm>
          <a:prstGeom prst="rect">
            <a:avLst/>
          </a:prstGeom>
        </p:spPr>
      </p:pic>
      <p:sp>
        <p:nvSpPr>
          <p:cNvPr id="9" name="Right Arrow 8"/>
          <p:cNvSpPr/>
          <p:nvPr/>
        </p:nvSpPr>
        <p:spPr>
          <a:xfrm>
            <a:off x="3957898" y="1600200"/>
            <a:ext cx="742268" cy="402800"/>
          </a:xfrm>
          <a:prstGeom prst="rightArrow">
            <a:avLst/>
          </a:prstGeom>
          <a:solidFill>
            <a:schemeClr val="accent4">
              <a:lumMod val="60000"/>
              <a:lumOff val="40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TextBox 11"/>
          <p:cNvSpPr txBox="1"/>
          <p:nvPr/>
        </p:nvSpPr>
        <p:spPr>
          <a:xfrm>
            <a:off x="667905" y="5112603"/>
            <a:ext cx="806452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Φ and A coefficients depicted in the β matrix indicate candidate relations. They are not all included in the model.  </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pic>
        <p:nvPicPr>
          <p:cNvPr id="13" name="Picture 12"/>
          <p:cNvPicPr>
            <a:picLocks noChangeAspect="1"/>
          </p:cNvPicPr>
          <p:nvPr/>
        </p:nvPicPr>
        <p:blipFill>
          <a:blip r:embed="rId5"/>
          <a:stretch>
            <a:fillRect/>
          </a:stretch>
        </p:blipFill>
        <p:spPr>
          <a:xfrm>
            <a:off x="609600" y="2113167"/>
            <a:ext cx="8101513" cy="2732126"/>
          </a:xfrm>
          <a:prstGeom prst="rect">
            <a:avLst/>
          </a:prstGeom>
        </p:spPr>
      </p:pic>
    </p:spTree>
    <p:extLst>
      <p:ext uri="{BB962C8B-B14F-4D97-AF65-F5344CB8AC3E}">
        <p14:creationId xmlns:p14="http://schemas.microsoft.com/office/powerpoint/2010/main" val="20462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olidFill>
                  <a:srgbClr val="C00000"/>
                </a:solidFill>
              </a:rPr>
              <a:t>uSEM</a:t>
            </a:r>
            <a:r>
              <a:rPr lang="en-US" dirty="0" smtClean="0">
                <a:solidFill>
                  <a:srgbClr val="C00000"/>
                </a:solidFill>
              </a:rPr>
              <a:t> in matrix notation</a:t>
            </a:r>
            <a:endParaRPr lang="en-US" dirty="0">
              <a:solidFill>
                <a:srgbClr val="C00000"/>
              </a:solidFill>
            </a:endParaRPr>
          </a:p>
        </p:txBody>
      </p:sp>
      <p:sp>
        <p:nvSpPr>
          <p:cNvPr id="3" name="Content Placeholder 2"/>
          <p:cNvSpPr>
            <a:spLocks noGrp="1"/>
          </p:cNvSpPr>
          <p:nvPr>
            <p:ph idx="4294967295"/>
          </p:nvPr>
        </p:nvSpPr>
        <p:spPr>
          <a:xfrm>
            <a:off x="0" y="1600200"/>
            <a:ext cx="8229600" cy="4114800"/>
          </a:xfrm>
        </p:spPr>
        <p:txBody>
          <a:bodyPr/>
          <a:lstStyle/>
          <a:p>
            <a:endParaRPr lang="en-US" b="1" dirty="0" smtClean="0"/>
          </a:p>
          <a:p>
            <a:endParaRPr lang="en-US" b="1" dirty="0" smtClean="0"/>
          </a:p>
          <a:p>
            <a:endParaRPr lang="en-US" b="1" dirty="0" smtClean="0"/>
          </a:p>
          <a:p>
            <a:endParaRPr lang="en-US" b="1" dirty="0"/>
          </a:p>
        </p:txBody>
      </p:sp>
      <p:grpSp>
        <p:nvGrpSpPr>
          <p:cNvPr id="39" name="Group 38"/>
          <p:cNvGrpSpPr/>
          <p:nvPr/>
        </p:nvGrpSpPr>
        <p:grpSpPr>
          <a:xfrm>
            <a:off x="2971800" y="1066800"/>
            <a:ext cx="5801392" cy="3273197"/>
            <a:chOff x="2971800" y="1066800"/>
            <a:chExt cx="5801392" cy="3273197"/>
          </a:xfrm>
        </p:grpSpPr>
        <p:cxnSp>
          <p:nvCxnSpPr>
            <p:cNvPr id="27" name="Shape 19"/>
            <p:cNvCxnSpPr/>
            <p:nvPr/>
          </p:nvCxnSpPr>
          <p:spPr>
            <a:xfrm rot="16200000" flipH="1">
              <a:off x="7845042" y="3440867"/>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265764" y="3155050"/>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nvGrpSpPr>
            <p:cNvPr id="11" name="Group 10"/>
            <p:cNvGrpSpPr/>
            <p:nvPr/>
          </p:nvGrpSpPr>
          <p:grpSpPr>
            <a:xfrm>
              <a:off x="2971800" y="1066800"/>
              <a:ext cx="5691983" cy="3273197"/>
              <a:chOff x="2957737" y="1525142"/>
              <a:chExt cx="5691983" cy="3273197"/>
            </a:xfrm>
          </p:grpSpPr>
          <p:cxnSp>
            <p:nvCxnSpPr>
              <p:cNvPr id="14" name="Straight Arrow Connector 13"/>
              <p:cNvCxnSpPr/>
              <p:nvPr/>
            </p:nvCxnSpPr>
            <p:spPr>
              <a:xfrm flipH="1" flipV="1">
                <a:off x="4555200" y="2638826"/>
                <a:ext cx="2373585" cy="1335846"/>
              </a:xfrm>
              <a:prstGeom prst="straightConnector1">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742220" y="2231347"/>
                <a:ext cx="1999545" cy="20699"/>
              </a:xfrm>
              <a:prstGeom prst="straightConnector1">
                <a:avLst/>
              </a:prstGeom>
              <a:ln w="38100" cmpd="sng">
                <a:solidFill>
                  <a:srgbClr val="000000"/>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hape 80"/>
              <p:cNvCxnSpPr/>
              <p:nvPr/>
            </p:nvCxnSpPr>
            <p:spPr>
              <a:xfrm rot="16200000" flipH="1" flipV="1">
                <a:off x="3354935" y="1934097"/>
                <a:ext cx="407480" cy="187020"/>
              </a:xfrm>
              <a:prstGeom prst="curvedConnector4">
                <a:avLst>
                  <a:gd name="adj1" fmla="val -27947"/>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hape 19"/>
              <p:cNvCxnSpPr/>
              <p:nvPr/>
            </p:nvCxnSpPr>
            <p:spPr>
              <a:xfrm rot="16200000" flipH="1">
                <a:off x="7721570" y="1954796"/>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19" name="Oval 6"/>
              <p:cNvSpPr>
                <a:spLocks noChangeArrowheads="1"/>
              </p:cNvSpPr>
              <p:nvPr/>
            </p:nvSpPr>
            <p:spPr bwMode="auto">
              <a:xfrm>
                <a:off x="3465165" y="165508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1</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20" name="Oval 6"/>
              <p:cNvSpPr>
                <a:spLocks noChangeArrowheads="1"/>
              </p:cNvSpPr>
              <p:nvPr/>
            </p:nvSpPr>
            <p:spPr bwMode="auto">
              <a:xfrm>
                <a:off x="6741765" y="1736080"/>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2</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21" name="Oval 6"/>
              <p:cNvSpPr>
                <a:spLocks noChangeArrowheads="1"/>
              </p:cNvSpPr>
              <p:nvPr/>
            </p:nvSpPr>
            <p:spPr bwMode="auto">
              <a:xfrm>
                <a:off x="6865237" y="364581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Cambria Math" pitchFamily="18" charset="0"/>
                    <a:cs typeface="Tw Cen MT"/>
                  </a:rPr>
                  <a:t>Variable 3</a:t>
                </a:r>
                <a:endPar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endParaRPr>
              </a:p>
            </p:txBody>
          </p:sp>
          <p:sp>
            <p:nvSpPr>
              <p:cNvPr id="22" name="TextBox 21"/>
              <p:cNvSpPr txBox="1"/>
              <p:nvPr/>
            </p:nvSpPr>
            <p:spPr>
              <a:xfrm>
                <a:off x="2957737" y="152514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3" name="TextBox 22"/>
              <p:cNvSpPr txBox="1"/>
              <p:nvPr/>
            </p:nvSpPr>
            <p:spPr>
              <a:xfrm>
                <a:off x="8142292" y="166897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.4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5" name="TextBox 24"/>
              <p:cNvSpPr txBox="1"/>
              <p:nvPr/>
            </p:nvSpPr>
            <p:spPr>
              <a:xfrm>
                <a:off x="5456379" y="282830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.6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26" name="TextBox 25"/>
              <p:cNvSpPr txBox="1"/>
              <p:nvPr/>
            </p:nvSpPr>
            <p:spPr>
              <a:xfrm>
                <a:off x="5585036" y="1862014"/>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a:ea typeface="+mn-ea"/>
                    <a:cs typeface="+mn-cs"/>
                  </a:rPr>
                  <a:t>.2 </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grpSp>
      </p:grpSp>
      <p:grpSp>
        <p:nvGrpSpPr>
          <p:cNvPr id="10" name="Group 9"/>
          <p:cNvGrpSpPr/>
          <p:nvPr/>
        </p:nvGrpSpPr>
        <p:grpSpPr>
          <a:xfrm>
            <a:off x="457200" y="3886200"/>
            <a:ext cx="8101513" cy="2732126"/>
            <a:chOff x="457200" y="3886200"/>
            <a:chExt cx="8101513" cy="2732126"/>
          </a:xfrm>
        </p:grpSpPr>
        <p:pic>
          <p:nvPicPr>
            <p:cNvPr id="13" name="Picture 12"/>
            <p:cNvPicPr>
              <a:picLocks noChangeAspect="1"/>
            </p:cNvPicPr>
            <p:nvPr/>
          </p:nvPicPr>
          <p:blipFill>
            <a:blip r:embed="rId3"/>
            <a:stretch>
              <a:fillRect/>
            </a:stretch>
          </p:blipFill>
          <p:spPr>
            <a:xfrm>
              <a:off x="457200" y="3886200"/>
              <a:ext cx="8101513" cy="2732126"/>
            </a:xfrm>
            <a:prstGeom prst="rect">
              <a:avLst/>
            </a:prstGeom>
          </p:spPr>
        </p:pic>
        <p:sp>
          <p:nvSpPr>
            <p:cNvPr id="4" name="Rectangle 3"/>
            <p:cNvSpPr/>
            <p:nvPr/>
          </p:nvSpPr>
          <p:spPr>
            <a:xfrm>
              <a:off x="1600200" y="5105400"/>
              <a:ext cx="5029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30" name="TextBox 29"/>
            <p:cNvSpPr txBox="1"/>
            <p:nvPr/>
          </p:nvSpPr>
          <p:spPr>
            <a:xfrm>
              <a:off x="628650" y="4267200"/>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2" name="TextBox 31"/>
            <p:cNvSpPr txBox="1"/>
            <p:nvPr/>
          </p:nvSpPr>
          <p:spPr>
            <a:xfrm>
              <a:off x="6930866" y="4343400"/>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3" name="TextBox 32"/>
            <p:cNvSpPr txBox="1"/>
            <p:nvPr/>
          </p:nvSpPr>
          <p:spPr>
            <a:xfrm>
              <a:off x="723900" y="5410200"/>
              <a:ext cx="3429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4" name="TextBox 33"/>
            <p:cNvSpPr txBox="1"/>
            <p:nvPr/>
          </p:nvSpPr>
          <p:spPr>
            <a:xfrm>
              <a:off x="7007066" y="5435222"/>
              <a:ext cx="3429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5" name="TextBox 34"/>
            <p:cNvSpPr txBox="1"/>
            <p:nvPr/>
          </p:nvSpPr>
          <p:spPr>
            <a:xfrm>
              <a:off x="7900706" y="4259063"/>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6" name="TextBox 35"/>
            <p:cNvSpPr txBox="1"/>
            <p:nvPr/>
          </p:nvSpPr>
          <p:spPr>
            <a:xfrm>
              <a:off x="7934678" y="5410200"/>
              <a:ext cx="371122"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7" name="TextBox 36"/>
            <p:cNvSpPr txBox="1"/>
            <p:nvPr/>
          </p:nvSpPr>
          <p:spPr>
            <a:xfrm>
              <a:off x="1694031" y="5125170"/>
              <a:ext cx="4907721"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1,1</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=.4	     .        </a:t>
              </a: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1,3</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=.6     .           a</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=.4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l-GR"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3,3</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=.4</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8" name="TextBox 37"/>
          <p:cNvSpPr txBox="1"/>
          <p:nvPr/>
        </p:nvSpPr>
        <p:spPr>
          <a:xfrm>
            <a:off x="609600" y="2667000"/>
            <a:ext cx="397481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How to decide which parameters are estimated?</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grpSp>
        <p:nvGrpSpPr>
          <p:cNvPr id="31" name="Group 30"/>
          <p:cNvGrpSpPr/>
          <p:nvPr/>
        </p:nvGrpSpPr>
        <p:grpSpPr>
          <a:xfrm>
            <a:off x="-1066800" y="990600"/>
            <a:ext cx="4899973" cy="1000274"/>
            <a:chOff x="4572000" y="5115625"/>
            <a:chExt cx="4899973" cy="1000274"/>
          </a:xfrm>
        </p:grpSpPr>
        <p:sp>
          <p:nvSpPr>
            <p:cNvPr id="40" name="TextBox 39"/>
            <p:cNvSpPr txBox="1">
              <a:spLocks noChangeArrowheads="1"/>
            </p:cNvSpPr>
            <p:nvPr/>
          </p:nvSpPr>
          <p:spPr bwMode="auto">
            <a:xfrm>
              <a:off x="4572000" y="5115625"/>
              <a:ext cx="4899973" cy="100027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Contemporaneous (</a:t>
              </a:r>
              <a:r>
                <a:rPr kumimoji="0" lang="en-US" sz="1800" b="1" i="0" u="none" strike="noStrike" kern="1200" cap="none" spc="0" normalizeH="0" baseline="0" noProof="0" dirty="0" smtClean="0">
                  <a:ln>
                    <a:noFill/>
                  </a:ln>
                  <a:solidFill>
                    <a:srgbClr val="000000"/>
                  </a:solidFill>
                  <a:effectLst/>
                  <a:uLnTx/>
                  <a:uFillTx/>
                  <a:latin typeface="Corbel"/>
                  <a:ea typeface="+mn-ea"/>
                  <a:cs typeface="Tw Cen MT"/>
                </a:rPr>
                <a:t>A</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Lag </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r>
                <a:rPr kumimoji="0" lang="en-US" altLang="zh-CN" sz="1800" b="1" i="0" u="none" strike="noStrike" kern="1200" cap="none" spc="0" normalizeH="0" baseline="0" noProof="0" dirty="0">
                  <a:ln>
                    <a:noFill/>
                  </a:ln>
                  <a:solidFill>
                    <a:srgbClr val="000000"/>
                  </a:solidFill>
                  <a:effectLst/>
                  <a:uLnTx/>
                  <a:uFillTx/>
                  <a:latin typeface="Corbel"/>
                  <a:ea typeface="宋体" charset="-122"/>
                  <a:cs typeface="Tw Cen MT"/>
                  <a:sym typeface="Symbol" pitchFamily="18" charset="2"/>
                </a:rPr>
                <a:t></a:t>
              </a:r>
              <a:r>
                <a:rPr kumimoji="0" lang="en-US" sz="1800" b="0" i="0" u="none" strike="noStrike" kern="1200" cap="none" spc="0" normalizeH="0" baseline="0" noProof="0" dirty="0" smtClean="0">
                  <a:ln>
                    <a:noFill/>
                  </a:ln>
                  <a:solidFill>
                    <a:srgbClr val="000000"/>
                  </a:solidFill>
                  <a:effectLst/>
                  <a:uLnTx/>
                  <a:uFillTx/>
                  <a:latin typeface="Corbel"/>
                  <a:ea typeface="+mn-ea"/>
                  <a:cs typeface="Tw Cen MT"/>
                </a:rPr>
                <a:t>)</a:t>
              </a: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p:txBody>
        </p:sp>
        <p:cxnSp>
          <p:nvCxnSpPr>
            <p:cNvPr id="41" name="Straight Connector 40"/>
            <p:cNvCxnSpPr/>
            <p:nvPr/>
          </p:nvCxnSpPr>
          <p:spPr>
            <a:xfrm>
              <a:off x="5914673" y="5577840"/>
              <a:ext cx="457200" cy="0"/>
            </a:xfrm>
            <a:prstGeom prst="line">
              <a:avLst/>
            </a:prstGeom>
            <a:ln w="38100" cmpd="sng">
              <a:solidFill>
                <a:srgbClr val="000000"/>
              </a:solidFill>
              <a:prstDash val="solid"/>
              <a:tailEnd type="none"/>
            </a:ln>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14673" y="5943600"/>
              <a:ext cx="457200" cy="0"/>
            </a:xfrm>
            <a:prstGeom prst="line">
              <a:avLst/>
            </a:prstGeom>
            <a:ln w="38100">
              <a:solidFill>
                <a:srgbClr val="000000"/>
              </a:solidFill>
              <a:prstDash val="dash"/>
              <a:tailEnd type="non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54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1371600"/>
          </a:xfrm>
        </p:spPr>
        <p:txBody>
          <a:bodyPr>
            <a:normAutofit/>
          </a:bodyPr>
          <a:lstStyle/>
          <a:p>
            <a:r>
              <a:rPr lang="en-US" sz="3200" dirty="0" smtClean="0">
                <a:cs typeface="Tw Cen MT"/>
              </a:rPr>
              <a:t>Model selection using modification indices (Lagrange Multiplier equivalents tests)</a:t>
            </a:r>
            <a:endParaRPr lang="en-US" sz="3200" dirty="0">
              <a:cs typeface="Tw Cen MT"/>
            </a:endParaRPr>
          </a:p>
        </p:txBody>
      </p:sp>
      <p:grpSp>
        <p:nvGrpSpPr>
          <p:cNvPr id="3" name="Group 2"/>
          <p:cNvGrpSpPr/>
          <p:nvPr/>
        </p:nvGrpSpPr>
        <p:grpSpPr>
          <a:xfrm>
            <a:off x="914400" y="2108301"/>
            <a:ext cx="5776687" cy="4446387"/>
            <a:chOff x="624112" y="1497213"/>
            <a:chExt cx="5776687" cy="4446387"/>
          </a:xfrm>
        </p:grpSpPr>
        <p:pic>
          <p:nvPicPr>
            <p:cNvPr id="29697" name="Picture 1"/>
            <p:cNvPicPr>
              <a:picLocks noChangeAspect="1" noChangeArrowheads="1"/>
            </p:cNvPicPr>
            <p:nvPr/>
          </p:nvPicPr>
          <p:blipFill>
            <a:blip r:embed="rId3" cstate="print"/>
            <a:srcRect/>
            <a:stretch>
              <a:fillRect/>
            </a:stretch>
          </p:blipFill>
          <p:spPr bwMode="auto">
            <a:xfrm>
              <a:off x="624112" y="1497213"/>
              <a:ext cx="5776687" cy="4445112"/>
            </a:xfrm>
            <a:prstGeom prst="rect">
              <a:avLst/>
            </a:prstGeom>
            <a:noFill/>
            <a:ln w="9525">
              <a:noFill/>
              <a:miter lim="800000"/>
              <a:headEnd/>
              <a:tailEnd/>
            </a:ln>
          </p:spPr>
        </p:pic>
        <p:sp>
          <p:nvSpPr>
            <p:cNvPr id="26" name="TextBox 25"/>
            <p:cNvSpPr txBox="1"/>
            <p:nvPr/>
          </p:nvSpPr>
          <p:spPr>
            <a:xfrm rot="16200000">
              <a:off x="728952" y="3995448"/>
              <a:ext cx="18070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C00000"/>
                  </a:solidFill>
                  <a:effectLst/>
                  <a:uLnTx/>
                  <a:uFillTx/>
                  <a:latin typeface="Corbel"/>
                  <a:ea typeface="+mn-ea"/>
                  <a:cs typeface="Tw Cen MT"/>
                </a:rPr>
                <a:t>Log Likelihood</a:t>
              </a:r>
              <a:endParaRPr kumimoji="0" lang="en-US" sz="1800" b="0" i="0" u="none" strike="noStrike" kern="1200" cap="none" spc="0" normalizeH="0" baseline="0" noProof="0" dirty="0">
                <a:ln>
                  <a:noFill/>
                </a:ln>
                <a:solidFill>
                  <a:srgbClr val="C00000"/>
                </a:solidFill>
                <a:effectLst/>
                <a:uLnTx/>
                <a:uFillTx/>
                <a:latin typeface="Corbel"/>
                <a:ea typeface="+mn-ea"/>
                <a:cs typeface="Tw Cen MT"/>
              </a:endParaRPr>
            </a:p>
          </p:txBody>
        </p:sp>
        <p:sp>
          <p:nvSpPr>
            <p:cNvPr id="27" name="TextBox 26"/>
            <p:cNvSpPr txBox="1"/>
            <p:nvPr/>
          </p:nvSpPr>
          <p:spPr>
            <a:xfrm>
              <a:off x="3276600" y="5574268"/>
              <a:ext cx="685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C00000"/>
                  </a:solidFill>
                  <a:effectLst/>
                  <a:uLnTx/>
                  <a:uFillTx/>
                  <a:latin typeface="Corbel"/>
                  <a:ea typeface="+mn-ea"/>
                  <a:cs typeface="Tw Cen MT"/>
                </a:rPr>
                <a:t>Null</a:t>
              </a:r>
              <a:endParaRPr kumimoji="0" lang="en-US" sz="1800" b="0" i="0" u="none" strike="noStrike" kern="1200" cap="none" spc="0" normalizeH="0" baseline="0" noProof="0" dirty="0">
                <a:ln>
                  <a:noFill/>
                </a:ln>
                <a:solidFill>
                  <a:srgbClr val="C00000"/>
                </a:solidFill>
                <a:effectLst/>
                <a:uLnTx/>
                <a:uFillTx/>
                <a:latin typeface="Corbel"/>
                <a:ea typeface="+mn-ea"/>
                <a:cs typeface="Tw Cen MT"/>
              </a:endParaRPr>
            </a:p>
          </p:txBody>
        </p:sp>
        <p:sp>
          <p:nvSpPr>
            <p:cNvPr id="28" name="TextBox 27"/>
            <p:cNvSpPr txBox="1"/>
            <p:nvPr/>
          </p:nvSpPr>
          <p:spPr>
            <a:xfrm>
              <a:off x="4267200" y="5574268"/>
              <a:ext cx="20574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C00000"/>
                  </a:solidFill>
                  <a:effectLst/>
                  <a:uLnTx/>
                  <a:uFillTx/>
                  <a:latin typeface="Corbel"/>
                  <a:ea typeface="+mn-ea"/>
                  <a:cs typeface="Tw Cen MT"/>
                </a:rPr>
                <a:t>Parameter Freed</a:t>
              </a:r>
              <a:endParaRPr kumimoji="0" lang="en-US" sz="1800" b="0" i="0" u="none" strike="noStrike" kern="1200" cap="none" spc="0" normalizeH="0" baseline="0" noProof="0" dirty="0">
                <a:ln>
                  <a:noFill/>
                </a:ln>
                <a:solidFill>
                  <a:srgbClr val="C00000"/>
                </a:solidFill>
                <a:effectLst/>
                <a:uLnTx/>
                <a:uFillTx/>
                <a:latin typeface="Corbel"/>
                <a:ea typeface="+mn-ea"/>
                <a:cs typeface="Tw Cen MT"/>
              </a:endParaRPr>
            </a:p>
          </p:txBody>
        </p:sp>
        <p:cxnSp>
          <p:nvCxnSpPr>
            <p:cNvPr id="10" name="Straight Connector 9"/>
            <p:cNvCxnSpPr/>
            <p:nvPr/>
          </p:nvCxnSpPr>
          <p:spPr>
            <a:xfrm flipV="1">
              <a:off x="3124200" y="2819400"/>
              <a:ext cx="609600" cy="45720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00800"/>
            <a:ext cx="42367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a:ea typeface="+mn-ea"/>
                <a:cs typeface="Tw Cen MT"/>
              </a:rPr>
              <a:t>Engle (1984); </a:t>
            </a:r>
            <a:r>
              <a:rPr kumimoji="0" lang="en-US" sz="1400" b="0" i="0" u="none" strike="noStrike" kern="1200" cap="none" spc="0" normalizeH="0" baseline="0" noProof="0" dirty="0" err="1" smtClean="0">
                <a:ln>
                  <a:noFill/>
                </a:ln>
                <a:solidFill>
                  <a:prstClr val="black"/>
                </a:solidFill>
                <a:effectLst/>
                <a:uLnTx/>
                <a:uFillTx/>
                <a:latin typeface="Corbel"/>
                <a:ea typeface="+mn-ea"/>
                <a:cs typeface="Tw Cen MT"/>
              </a:rPr>
              <a:t>Sörbom</a:t>
            </a:r>
            <a:r>
              <a:rPr kumimoji="0" lang="en-US" sz="1400" b="0" i="0" u="none" strike="noStrike" kern="1200" cap="none" spc="0" normalizeH="0" baseline="0" noProof="0" dirty="0" smtClean="0">
                <a:ln>
                  <a:noFill/>
                </a:ln>
                <a:solidFill>
                  <a:prstClr val="black"/>
                </a:solidFill>
                <a:effectLst/>
                <a:uLnTx/>
                <a:uFillTx/>
                <a:latin typeface="Corbel"/>
                <a:ea typeface="+mn-ea"/>
                <a:cs typeface="Tw Cen MT"/>
              </a:rPr>
              <a:t> (1987)</a:t>
            </a:r>
            <a:endParaRPr kumimoji="0" lang="en-US" sz="1400" b="0" i="0" u="none" strike="noStrike" kern="1200" cap="none" spc="0" normalizeH="0" baseline="0" noProof="0" dirty="0">
              <a:ln>
                <a:noFill/>
              </a:ln>
              <a:solidFill>
                <a:prstClr val="black"/>
              </a:solidFill>
              <a:effectLst/>
              <a:uLnTx/>
              <a:uFillTx/>
              <a:latin typeface="Corbel"/>
              <a:ea typeface="+mn-ea"/>
              <a:cs typeface="Tw Cen MT"/>
            </a:endParaRPr>
          </a:p>
        </p:txBody>
      </p:sp>
      <p:sp>
        <p:nvSpPr>
          <p:cNvPr id="4" name="TextBox 3"/>
          <p:cNvSpPr txBox="1"/>
          <p:nvPr/>
        </p:nvSpPr>
        <p:spPr>
          <a:xfrm>
            <a:off x="457200" y="1295400"/>
            <a:ext cx="8215087"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uLnTx/>
                <a:uFillTx/>
                <a:latin typeface="Corbel"/>
                <a:ea typeface="+mn-ea"/>
                <a:cs typeface="Tw Cen MT"/>
              </a:rPr>
              <a:t>Modification Indices (MIs) are scores that indicate the expected change in likelihood from the null hypothesis to the alternative for each candidate parameter</a:t>
            </a:r>
            <a:endParaRPr kumimoji="0" lang="en-US" sz="2200" b="1" i="0" u="none" strike="noStrike" kern="1200" cap="none" spc="0" normalizeH="0" baseline="0" noProof="0" dirty="0">
              <a:ln>
                <a:noFill/>
              </a:ln>
              <a:solidFill>
                <a:prstClr val="black"/>
              </a:solidFill>
              <a:effectLst/>
              <a:uLnTx/>
              <a:uFillTx/>
              <a:latin typeface="Corbel"/>
              <a:ea typeface="+mn-ea"/>
              <a:cs typeface="Tw Cen MT"/>
            </a:endParaRPr>
          </a:p>
        </p:txBody>
      </p:sp>
      <p:sp>
        <p:nvSpPr>
          <p:cNvPr id="11" name="TextBox 10"/>
          <p:cNvSpPr txBox="1"/>
          <p:nvPr/>
        </p:nvSpPr>
        <p:spPr>
          <a:xfrm>
            <a:off x="6025769" y="3722507"/>
            <a:ext cx="2978009"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Process of identifying best parameter to free repeats until the model fits well.</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Tree>
    <p:extLst>
      <p:ext uri="{BB962C8B-B14F-4D97-AF65-F5344CB8AC3E}">
        <p14:creationId xmlns:p14="http://schemas.microsoft.com/office/powerpoint/2010/main" val="10216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preferRelativeResize="0">
            <a:picLocks noChangeAspect="1"/>
          </p:cNvPicPr>
          <p:nvPr/>
        </p:nvPicPr>
        <p:blipFill>
          <a:blip r:embed="rId3"/>
          <a:stretch>
            <a:fillRect/>
          </a:stretch>
        </p:blipFill>
        <p:spPr>
          <a:xfrm>
            <a:off x="5770611" y="4038600"/>
            <a:ext cx="2839989" cy="2432715"/>
          </a:xfrm>
          <a:prstGeom prst="rect">
            <a:avLst/>
          </a:prstGeom>
        </p:spPr>
      </p:pic>
      <p:pic>
        <p:nvPicPr>
          <p:cNvPr id="237" name="Picture 236"/>
          <p:cNvPicPr preferRelativeResize="0">
            <a:picLocks noChangeAspect="1"/>
          </p:cNvPicPr>
          <p:nvPr/>
        </p:nvPicPr>
        <p:blipFill>
          <a:blip r:embed="rId3"/>
          <a:stretch>
            <a:fillRect/>
          </a:stretch>
        </p:blipFill>
        <p:spPr>
          <a:xfrm>
            <a:off x="2671013" y="4038600"/>
            <a:ext cx="2839989" cy="2432715"/>
          </a:xfrm>
          <a:prstGeom prst="rect">
            <a:avLst/>
          </a:prstGeom>
        </p:spPr>
      </p:pic>
      <p:cxnSp>
        <p:nvCxnSpPr>
          <p:cNvPr id="87" name="Straight Arrow Connector 86"/>
          <p:cNvCxnSpPr/>
          <p:nvPr/>
        </p:nvCxnSpPr>
        <p:spPr>
          <a:xfrm flipH="1">
            <a:off x="3242956" y="5715000"/>
            <a:ext cx="643244" cy="308073"/>
          </a:xfrm>
          <a:prstGeom prst="straightConnector1">
            <a:avLst/>
          </a:prstGeom>
          <a:ln w="12700">
            <a:solidFill>
              <a:schemeClr val="bg1">
                <a:lumMod val="5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3234215" y="5434998"/>
            <a:ext cx="179487" cy="591922"/>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4430558" y="4724400"/>
            <a:ext cx="642471" cy="345810"/>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flipV="1">
            <a:off x="6172200" y="5638800"/>
            <a:ext cx="804824" cy="39994"/>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752179" y="4495800"/>
            <a:ext cx="213405" cy="574410"/>
          </a:xfrm>
          <a:prstGeom prst="straightConnector1">
            <a:avLst/>
          </a:prstGeom>
          <a:ln w="12700">
            <a:solidFill>
              <a:schemeClr val="bg1">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7569724" y="4495800"/>
            <a:ext cx="202676" cy="574410"/>
          </a:xfrm>
          <a:prstGeom prst="straightConnector1">
            <a:avLst/>
          </a:prstGeom>
          <a:ln w="12700">
            <a:solidFill>
              <a:schemeClr val="bg1">
                <a:lumMod val="5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6577533" y="5447980"/>
            <a:ext cx="272605" cy="578941"/>
          </a:xfrm>
          <a:prstGeom prst="straightConnector1">
            <a:avLst/>
          </a:prstGeom>
          <a:ln w="12700">
            <a:solidFill>
              <a:schemeClr val="bg1">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txBox="1">
            <a:spLocks/>
          </p:cNvSpPr>
          <p:nvPr/>
        </p:nvSpPr>
        <p:spPr>
          <a:xfrm>
            <a:off x="152400" y="1346206"/>
            <a:ext cx="4369329" cy="50884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smtClean="0">
                <a:ln>
                  <a:noFill/>
                </a:ln>
                <a:solidFill>
                  <a:srgbClr val="000000"/>
                </a:solidFill>
                <a:effectLst/>
                <a:uLnTx/>
                <a:uFillTx/>
                <a:latin typeface="Corbel"/>
                <a:ea typeface="+mn-ea"/>
                <a:cs typeface="Tw Cen MT"/>
              </a:rPr>
              <a:t>Creates a group-level model using MIs in a way that only selects paths that improve most individual models. </a:t>
            </a: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600" b="0" i="0" u="none" strike="noStrike" kern="1200" cap="none" spc="0" normalizeH="0" baseline="0" noProof="0" dirty="0" smtClean="0">
              <a:ln>
                <a:noFill/>
              </a:ln>
              <a:solidFill>
                <a:srgbClr val="000000"/>
              </a:solidFill>
              <a:effectLst/>
              <a:uLnTx/>
              <a:uFillTx/>
              <a:latin typeface="Corbel"/>
              <a:ea typeface="+mn-ea"/>
              <a:cs typeface="Tw Cen MT"/>
            </a:endParaRP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smtClean="0">
                <a:ln>
                  <a:noFill/>
                </a:ln>
                <a:solidFill>
                  <a:srgbClr val="000000"/>
                </a:solidFill>
                <a:effectLst/>
                <a:uLnTx/>
                <a:uFillTx/>
                <a:latin typeface="Corbel"/>
                <a:ea typeface="+mn-ea"/>
                <a:cs typeface="Tw Cen MT"/>
              </a:rPr>
              <a:t>Conducts model search  for individual-level                  paths and                        estimates. </a:t>
            </a:r>
          </a:p>
        </p:txBody>
      </p:sp>
      <p:sp>
        <p:nvSpPr>
          <p:cNvPr id="2" name="TextBox 1"/>
          <p:cNvSpPr txBox="1"/>
          <p:nvPr/>
        </p:nvSpPr>
        <p:spPr>
          <a:xfrm>
            <a:off x="2851421" y="4533631"/>
            <a:ext cx="109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w Cen MT"/>
                <a:ea typeface="+mn-ea"/>
                <a:cs typeface="Tw Cen MT"/>
              </a:rPr>
              <a:t>Person A</a:t>
            </a:r>
            <a:endParaRPr kumimoji="0" lang="en-US" sz="1800" b="0" i="0" u="none" strike="noStrike" kern="1200" cap="none" spc="0" normalizeH="0" baseline="0" noProof="0" dirty="0">
              <a:ln>
                <a:noFill/>
              </a:ln>
              <a:solidFill>
                <a:prstClr val="black"/>
              </a:solidFill>
              <a:effectLst/>
              <a:uLnTx/>
              <a:uFillTx/>
              <a:latin typeface="Tw Cen MT"/>
              <a:ea typeface="+mn-ea"/>
              <a:cs typeface="Tw Cen MT"/>
            </a:endParaRPr>
          </a:p>
        </p:txBody>
      </p:sp>
      <p:grpSp>
        <p:nvGrpSpPr>
          <p:cNvPr id="67" name="Group 66"/>
          <p:cNvGrpSpPr/>
          <p:nvPr/>
        </p:nvGrpSpPr>
        <p:grpSpPr>
          <a:xfrm>
            <a:off x="4567175" y="609600"/>
            <a:ext cx="4119626" cy="3153836"/>
            <a:chOff x="2499395" y="1322363"/>
            <a:chExt cx="6705598" cy="5741384"/>
          </a:xfrm>
        </p:grpSpPr>
        <p:sp>
          <p:nvSpPr>
            <p:cNvPr id="280" name="Oval 279"/>
            <p:cNvSpPr/>
            <p:nvPr/>
          </p:nvSpPr>
          <p:spPr>
            <a:xfrm>
              <a:off x="6862237" y="132236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RO16</a:t>
              </a:r>
            </a:p>
          </p:txBody>
        </p:sp>
        <p:sp>
          <p:nvSpPr>
            <p:cNvPr id="281" name="Oval 280"/>
            <p:cNvSpPr/>
            <p:nvPr/>
          </p:nvSpPr>
          <p:spPr>
            <a:xfrm>
              <a:off x="7552316" y="37550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ROI8</a:t>
              </a:r>
            </a:p>
          </p:txBody>
        </p:sp>
        <p:sp>
          <p:nvSpPr>
            <p:cNvPr id="282" name="Oval 281"/>
            <p:cNvSpPr/>
            <p:nvPr/>
          </p:nvSpPr>
          <p:spPr>
            <a:xfrm>
              <a:off x="8233837" y="224220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ROI7</a:t>
              </a:r>
            </a:p>
          </p:txBody>
        </p:sp>
        <p:sp>
          <p:nvSpPr>
            <p:cNvPr id="283" name="Oval 282"/>
            <p:cNvSpPr/>
            <p:nvPr/>
          </p:nvSpPr>
          <p:spPr>
            <a:xfrm>
              <a:off x="6076159" y="374932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ROI9</a:t>
              </a:r>
            </a:p>
          </p:txBody>
        </p:sp>
        <p:cxnSp>
          <p:nvCxnSpPr>
            <p:cNvPr id="284" name="Straight Arrow Connector 283"/>
            <p:cNvCxnSpPr>
              <a:stCxn id="282" idx="4"/>
              <a:endCxn id="281" idx="7"/>
            </p:cNvCxnSpPr>
            <p:nvPr/>
          </p:nvCxnSpPr>
          <p:spPr>
            <a:xfrm rot="5400000">
              <a:off x="8230379" y="3415778"/>
              <a:ext cx="639906" cy="338166"/>
            </a:xfrm>
            <a:prstGeom prst="straightConnector1">
              <a:avLst/>
            </a:prstGeom>
            <a:noFill/>
            <a:ln w="63500" cap="flat" cmpd="sng" algn="ctr">
              <a:solidFill>
                <a:srgbClr val="000000"/>
              </a:solidFill>
              <a:prstDash val="solid"/>
              <a:tailEnd type="triangle"/>
            </a:ln>
            <a:effectLst/>
          </p:spPr>
        </p:cxnSp>
        <p:cxnSp>
          <p:nvCxnSpPr>
            <p:cNvPr id="285" name="Straight Arrow Connector 284"/>
            <p:cNvCxnSpPr>
              <a:stCxn id="280" idx="2"/>
            </p:cNvCxnSpPr>
            <p:nvPr/>
          </p:nvCxnSpPr>
          <p:spPr>
            <a:xfrm rot="10800000" flipV="1">
              <a:off x="6223927" y="1833714"/>
              <a:ext cx="638311" cy="585199"/>
            </a:xfrm>
            <a:prstGeom prst="straightConnector1">
              <a:avLst/>
            </a:prstGeom>
            <a:noFill/>
            <a:ln w="63500" cap="flat" cmpd="sng" algn="ctr">
              <a:solidFill>
                <a:srgbClr val="000000"/>
              </a:solidFill>
              <a:prstDash val="solid"/>
              <a:tailEnd type="triangle"/>
            </a:ln>
            <a:effectLst/>
          </p:spPr>
        </p:cxnSp>
        <p:sp>
          <p:nvSpPr>
            <p:cNvPr id="286" name="Oval 285"/>
            <p:cNvSpPr/>
            <p:nvPr/>
          </p:nvSpPr>
          <p:spPr>
            <a:xfrm>
              <a:off x="5394993" y="2263147"/>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ROI10</a:t>
              </a:r>
            </a:p>
          </p:txBody>
        </p:sp>
        <p:cxnSp>
          <p:nvCxnSpPr>
            <p:cNvPr id="287" name="Straight Arrow Connector 286"/>
            <p:cNvCxnSpPr>
              <a:stCxn id="283" idx="1"/>
            </p:cNvCxnSpPr>
            <p:nvPr/>
          </p:nvCxnSpPr>
          <p:spPr>
            <a:xfrm flipH="1" flipV="1">
              <a:off x="5880571" y="3291847"/>
              <a:ext cx="337811" cy="607249"/>
            </a:xfrm>
            <a:prstGeom prst="straightConnector1">
              <a:avLst/>
            </a:prstGeom>
            <a:noFill/>
            <a:ln w="63500" cap="flat" cmpd="sng" algn="ctr">
              <a:solidFill>
                <a:srgbClr val="000000"/>
              </a:solidFill>
              <a:prstDash val="solid"/>
              <a:tailEnd type="triangle"/>
            </a:ln>
            <a:effectLst/>
          </p:spPr>
        </p:cxnSp>
        <p:cxnSp>
          <p:nvCxnSpPr>
            <p:cNvPr id="288" name="Straight Arrow Connector 287"/>
            <p:cNvCxnSpPr>
              <a:stCxn id="281" idx="2"/>
              <a:endCxn id="283" idx="6"/>
            </p:cNvCxnSpPr>
            <p:nvPr/>
          </p:nvCxnSpPr>
          <p:spPr>
            <a:xfrm flipH="1" flipV="1">
              <a:off x="7047315" y="4260676"/>
              <a:ext cx="505001" cy="5719"/>
            </a:xfrm>
            <a:prstGeom prst="straightConnector1">
              <a:avLst/>
            </a:prstGeom>
            <a:noFill/>
            <a:ln w="63500" cap="flat" cmpd="sng" algn="ctr">
              <a:solidFill>
                <a:srgbClr val="000000"/>
              </a:solidFill>
              <a:prstDash val="solid"/>
              <a:tailEnd type="triangle"/>
            </a:ln>
            <a:effectLst/>
          </p:spPr>
        </p:cxnSp>
        <p:cxnSp>
          <p:nvCxnSpPr>
            <p:cNvPr id="289" name="Straight Arrow Connector 288"/>
            <p:cNvCxnSpPr>
              <a:stCxn id="280" idx="6"/>
              <a:endCxn id="282" idx="1"/>
            </p:cNvCxnSpPr>
            <p:nvPr/>
          </p:nvCxnSpPr>
          <p:spPr>
            <a:xfrm>
              <a:off x="7833393" y="1833715"/>
              <a:ext cx="542667" cy="558260"/>
            </a:xfrm>
            <a:prstGeom prst="straightConnector1">
              <a:avLst/>
            </a:prstGeom>
            <a:noFill/>
            <a:ln w="63500" cap="flat" cmpd="sng" algn="ctr">
              <a:solidFill>
                <a:srgbClr val="000000"/>
              </a:solidFill>
              <a:prstDash val="solid"/>
              <a:tailEnd type="triangle"/>
            </a:ln>
            <a:effectLst/>
          </p:spPr>
        </p:cxnSp>
        <p:sp>
          <p:nvSpPr>
            <p:cNvPr id="290" name="Oval 289"/>
            <p:cNvSpPr/>
            <p:nvPr/>
          </p:nvSpPr>
          <p:spPr>
            <a:xfrm>
              <a:off x="3966639" y="360836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ROI1</a:t>
              </a:r>
            </a:p>
          </p:txBody>
        </p:sp>
        <p:sp>
          <p:nvSpPr>
            <p:cNvPr id="291" name="Oval 290"/>
            <p:cNvSpPr/>
            <p:nvPr/>
          </p:nvSpPr>
          <p:spPr>
            <a:xfrm>
              <a:off x="4656718" y="60410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ROI3</a:t>
              </a:r>
            </a:p>
          </p:txBody>
        </p:sp>
        <p:sp>
          <p:nvSpPr>
            <p:cNvPr id="292" name="Oval 291"/>
            <p:cNvSpPr/>
            <p:nvPr/>
          </p:nvSpPr>
          <p:spPr>
            <a:xfrm>
              <a:off x="5338239" y="452820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ROI2</a:t>
              </a:r>
            </a:p>
          </p:txBody>
        </p:sp>
        <p:sp>
          <p:nvSpPr>
            <p:cNvPr id="293" name="Oval 292"/>
            <p:cNvSpPr/>
            <p:nvPr/>
          </p:nvSpPr>
          <p:spPr>
            <a:xfrm>
              <a:off x="3180561" y="603532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ROI4</a:t>
              </a:r>
            </a:p>
          </p:txBody>
        </p:sp>
        <p:cxnSp>
          <p:nvCxnSpPr>
            <p:cNvPr id="294" name="Straight Arrow Connector 293"/>
            <p:cNvCxnSpPr>
              <a:stCxn id="292" idx="4"/>
              <a:endCxn id="291" idx="7"/>
            </p:cNvCxnSpPr>
            <p:nvPr/>
          </p:nvCxnSpPr>
          <p:spPr>
            <a:xfrm rot="5400000">
              <a:off x="5334781" y="5701778"/>
              <a:ext cx="639906" cy="338166"/>
            </a:xfrm>
            <a:prstGeom prst="straightConnector1">
              <a:avLst/>
            </a:prstGeom>
            <a:noFill/>
            <a:ln w="63500" cap="flat" cmpd="sng" algn="ctr">
              <a:solidFill>
                <a:srgbClr val="000000"/>
              </a:solidFill>
              <a:prstDash val="solid"/>
              <a:tailEnd type="triangle"/>
            </a:ln>
            <a:effectLst/>
          </p:spPr>
        </p:cxnSp>
        <p:cxnSp>
          <p:nvCxnSpPr>
            <p:cNvPr id="295" name="Straight Arrow Connector 294"/>
            <p:cNvCxnSpPr>
              <a:stCxn id="290" idx="2"/>
              <a:endCxn id="296" idx="7"/>
            </p:cNvCxnSpPr>
            <p:nvPr/>
          </p:nvCxnSpPr>
          <p:spPr>
            <a:xfrm rot="10800000" flipV="1">
              <a:off x="3328329" y="4119714"/>
              <a:ext cx="638311" cy="585199"/>
            </a:xfrm>
            <a:prstGeom prst="straightConnector1">
              <a:avLst/>
            </a:prstGeom>
            <a:noFill/>
            <a:ln w="63500" cap="flat" cmpd="sng" algn="ctr">
              <a:solidFill>
                <a:srgbClr val="000000"/>
              </a:solidFill>
              <a:prstDash val="solid"/>
              <a:tailEnd type="triangle"/>
            </a:ln>
            <a:effectLst/>
          </p:spPr>
        </p:cxnSp>
        <p:sp>
          <p:nvSpPr>
            <p:cNvPr id="296" name="Oval 295"/>
            <p:cNvSpPr/>
            <p:nvPr/>
          </p:nvSpPr>
          <p:spPr>
            <a:xfrm>
              <a:off x="2499395" y="45551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w Cen MT"/>
                  <a:ea typeface="Cambria Math" pitchFamily="18" charset="0"/>
                  <a:cs typeface="Tw Cen MT"/>
                </a:rPr>
                <a:t>ROI5</a:t>
              </a:r>
            </a:p>
          </p:txBody>
        </p:sp>
        <p:cxnSp>
          <p:nvCxnSpPr>
            <p:cNvPr id="297" name="Straight Arrow Connector 296"/>
            <p:cNvCxnSpPr>
              <a:stCxn id="293" idx="1"/>
              <a:endCxn id="296" idx="4"/>
            </p:cNvCxnSpPr>
            <p:nvPr/>
          </p:nvCxnSpPr>
          <p:spPr>
            <a:xfrm flipH="1" flipV="1">
              <a:off x="2984973" y="5577847"/>
              <a:ext cx="337811" cy="607249"/>
            </a:xfrm>
            <a:prstGeom prst="straightConnector1">
              <a:avLst/>
            </a:prstGeom>
            <a:noFill/>
            <a:ln w="63500" cap="flat" cmpd="sng" algn="ctr">
              <a:solidFill>
                <a:srgbClr val="000000"/>
              </a:solidFill>
              <a:prstDash val="solid"/>
              <a:tailEnd type="triangle"/>
            </a:ln>
            <a:effectLst/>
          </p:spPr>
        </p:cxnSp>
        <p:cxnSp>
          <p:nvCxnSpPr>
            <p:cNvPr id="298" name="Straight Arrow Connector 297"/>
            <p:cNvCxnSpPr>
              <a:stCxn id="291" idx="2"/>
              <a:endCxn id="293" idx="6"/>
            </p:cNvCxnSpPr>
            <p:nvPr/>
          </p:nvCxnSpPr>
          <p:spPr>
            <a:xfrm flipH="1" flipV="1">
              <a:off x="4151717" y="6546676"/>
              <a:ext cx="505001" cy="5719"/>
            </a:xfrm>
            <a:prstGeom prst="straightConnector1">
              <a:avLst/>
            </a:prstGeom>
            <a:noFill/>
            <a:ln w="63500" cap="flat" cmpd="sng" algn="ctr">
              <a:solidFill>
                <a:srgbClr val="000000"/>
              </a:solidFill>
              <a:prstDash val="solid"/>
              <a:tailEnd type="triangle"/>
            </a:ln>
            <a:effectLst/>
          </p:spPr>
        </p:cxnSp>
        <p:cxnSp>
          <p:nvCxnSpPr>
            <p:cNvPr id="299" name="Straight Arrow Connector 298"/>
            <p:cNvCxnSpPr>
              <a:stCxn id="290" idx="6"/>
              <a:endCxn id="292" idx="1"/>
            </p:cNvCxnSpPr>
            <p:nvPr/>
          </p:nvCxnSpPr>
          <p:spPr>
            <a:xfrm>
              <a:off x="4937795" y="4119715"/>
              <a:ext cx="542667" cy="558260"/>
            </a:xfrm>
            <a:prstGeom prst="straightConnector1">
              <a:avLst/>
            </a:prstGeom>
            <a:noFill/>
            <a:ln w="63500" cap="flat" cmpd="sng" algn="ctr">
              <a:solidFill>
                <a:srgbClr val="000000"/>
              </a:solidFill>
              <a:prstDash val="solid"/>
              <a:tailEnd type="triangle"/>
            </a:ln>
            <a:effectLst/>
          </p:spPr>
        </p:cxnSp>
        <p:cxnSp>
          <p:nvCxnSpPr>
            <p:cNvPr id="300" name="Curved Connector 25"/>
            <p:cNvCxnSpPr>
              <a:stCxn id="291" idx="6"/>
              <a:endCxn id="281" idx="5"/>
            </p:cNvCxnSpPr>
            <p:nvPr/>
          </p:nvCxnSpPr>
          <p:spPr>
            <a:xfrm flipV="1">
              <a:off x="5627874" y="4627975"/>
              <a:ext cx="2753375" cy="1924420"/>
            </a:xfrm>
            <a:prstGeom prst="curvedConnector2">
              <a:avLst/>
            </a:prstGeom>
            <a:noFill/>
            <a:ln w="63500" cap="flat" cmpd="sng" algn="ctr">
              <a:solidFill>
                <a:srgbClr val="000000"/>
              </a:solidFill>
              <a:prstDash val="solid"/>
              <a:tailEnd type="triangle"/>
            </a:ln>
            <a:effectLst/>
          </p:spPr>
        </p:cxnSp>
        <p:cxnSp>
          <p:nvCxnSpPr>
            <p:cNvPr id="301" name="Curved Connector 300"/>
            <p:cNvCxnSpPr>
              <a:stCxn id="292" idx="6"/>
              <a:endCxn id="292" idx="5"/>
            </p:cNvCxnSpPr>
            <p:nvPr/>
          </p:nvCxnSpPr>
          <p:spPr>
            <a:xfrm flipH="1">
              <a:off x="6167172" y="5039556"/>
              <a:ext cx="142223" cy="361580"/>
            </a:xfrm>
            <a:prstGeom prst="curvedConnector4">
              <a:avLst>
                <a:gd name="adj1" fmla="val -160733"/>
                <a:gd name="adj2" fmla="val 133691"/>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2" name="Curved Connector 301"/>
            <p:cNvCxnSpPr>
              <a:stCxn id="280" idx="6"/>
              <a:endCxn id="280" idx="7"/>
            </p:cNvCxnSpPr>
            <p:nvPr/>
          </p:nvCxnSpPr>
          <p:spPr>
            <a:xfrm flipH="1" flipV="1">
              <a:off x="7691170" y="1472135"/>
              <a:ext cx="142223" cy="361580"/>
            </a:xfrm>
            <a:prstGeom prst="curvedConnector4">
              <a:avLst>
                <a:gd name="adj1" fmla="val -160733"/>
                <a:gd name="adj2" fmla="val 133690"/>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Curved Connector 302"/>
            <p:cNvCxnSpPr>
              <a:stCxn id="282" idx="7"/>
              <a:endCxn id="282" idx="0"/>
            </p:cNvCxnSpPr>
            <p:nvPr/>
          </p:nvCxnSpPr>
          <p:spPr>
            <a:xfrm rot="16200000" flipV="1">
              <a:off x="8816207" y="2145412"/>
              <a:ext cx="149772" cy="343355"/>
            </a:xfrm>
            <a:prstGeom prst="curvedConnector3">
              <a:avLst>
                <a:gd name="adj1" fmla="val 252632"/>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4" name="Curved Connector 303"/>
            <p:cNvCxnSpPr>
              <a:stCxn id="283" idx="5"/>
              <a:endCxn id="283" idx="4"/>
            </p:cNvCxnSpPr>
            <p:nvPr/>
          </p:nvCxnSpPr>
          <p:spPr>
            <a:xfrm rot="5400000">
              <a:off x="6658529" y="4525465"/>
              <a:ext cx="149772" cy="343355"/>
            </a:xfrm>
            <a:prstGeom prst="curvedConnector3">
              <a:avLst>
                <a:gd name="adj1" fmla="val 192677"/>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5" name="Curved Connector 304"/>
            <p:cNvCxnSpPr>
              <a:stCxn id="286" idx="2"/>
              <a:endCxn id="286" idx="3"/>
            </p:cNvCxnSpPr>
            <p:nvPr/>
          </p:nvCxnSpPr>
          <p:spPr>
            <a:xfrm rot="10800000" flipH="1" flipV="1">
              <a:off x="5394992" y="2774499"/>
              <a:ext cx="142223" cy="361580"/>
            </a:xfrm>
            <a:prstGeom prst="curvedConnector4">
              <a:avLst>
                <a:gd name="adj1" fmla="val -97589"/>
                <a:gd name="adj2" fmla="val 119499"/>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Curved Connector 305"/>
            <p:cNvCxnSpPr>
              <a:stCxn id="281" idx="5"/>
              <a:endCxn id="281" idx="6"/>
            </p:cNvCxnSpPr>
            <p:nvPr/>
          </p:nvCxnSpPr>
          <p:spPr>
            <a:xfrm rot="5400000" flipH="1" flipV="1">
              <a:off x="8271570" y="4376073"/>
              <a:ext cx="361580" cy="142223"/>
            </a:xfrm>
            <a:prstGeom prst="curvedConnector4">
              <a:avLst>
                <a:gd name="adj1" fmla="val -15952"/>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7" name="Curved Connector 306"/>
            <p:cNvCxnSpPr>
              <a:stCxn id="290" idx="2"/>
              <a:endCxn id="290" idx="1"/>
            </p:cNvCxnSpPr>
            <p:nvPr/>
          </p:nvCxnSpPr>
          <p:spPr>
            <a:xfrm rot="10800000" flipH="1">
              <a:off x="3966638" y="3758135"/>
              <a:ext cx="142223" cy="361580"/>
            </a:xfrm>
            <a:prstGeom prst="curvedConnector4">
              <a:avLst>
                <a:gd name="adj1" fmla="val -160733"/>
                <a:gd name="adj2" fmla="val 126595"/>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8" name="Curved Connector 307"/>
            <p:cNvCxnSpPr>
              <a:stCxn id="296" idx="3"/>
              <a:endCxn id="296" idx="2"/>
            </p:cNvCxnSpPr>
            <p:nvPr/>
          </p:nvCxnSpPr>
          <p:spPr>
            <a:xfrm rot="5400000" flipH="1">
              <a:off x="2389717" y="5176174"/>
              <a:ext cx="361580" cy="142223"/>
            </a:xfrm>
            <a:prstGeom prst="curvedConnector4">
              <a:avLst>
                <a:gd name="adj1" fmla="val -23047"/>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Curved Connector 308"/>
            <p:cNvCxnSpPr>
              <a:stCxn id="293" idx="3"/>
              <a:endCxn id="293" idx="2"/>
            </p:cNvCxnSpPr>
            <p:nvPr/>
          </p:nvCxnSpPr>
          <p:spPr>
            <a:xfrm rot="5400000" flipH="1">
              <a:off x="3070883" y="6656355"/>
              <a:ext cx="361580" cy="142223"/>
            </a:xfrm>
            <a:prstGeom prst="curvedConnector4">
              <a:avLst>
                <a:gd name="adj1" fmla="val -26595"/>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0" name="Curved Connector 309"/>
            <p:cNvCxnSpPr>
              <a:stCxn id="291" idx="5"/>
              <a:endCxn id="291" idx="6"/>
            </p:cNvCxnSpPr>
            <p:nvPr/>
          </p:nvCxnSpPr>
          <p:spPr>
            <a:xfrm rot="5400000" flipH="1" flipV="1">
              <a:off x="5375972" y="6662073"/>
              <a:ext cx="361580" cy="142223"/>
            </a:xfrm>
            <a:prstGeom prst="curvedConnector4">
              <a:avLst>
                <a:gd name="adj1" fmla="val -8857"/>
                <a:gd name="adj2" fmla="val 242689"/>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grpSp>
      <p:sp>
        <p:nvSpPr>
          <p:cNvPr id="311" name="TextBox 310"/>
          <p:cNvSpPr txBox="1"/>
          <p:nvPr/>
        </p:nvSpPr>
        <p:spPr>
          <a:xfrm>
            <a:off x="6776364" y="6364291"/>
            <a:ext cx="223557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Tw Cen MT"/>
              </a:rPr>
              <a:t>Molenaar</a:t>
            </a:r>
            <a:r>
              <a:rPr kumimoji="0" lang="en-US" sz="1400" b="0" i="0" u="none" strike="noStrike" kern="1200" cap="none" spc="0" normalizeH="0" baseline="0" noProof="0" dirty="0" smtClean="0">
                <a:ln>
                  <a:noFill/>
                </a:ln>
                <a:solidFill>
                  <a:srgbClr val="000000"/>
                </a:solidFill>
                <a:effectLst/>
                <a:uLnTx/>
                <a:uFillTx/>
                <a:latin typeface="Corbel"/>
                <a:ea typeface="+mn-ea"/>
                <a:cs typeface="Tw Cen MT"/>
              </a:rPr>
              <a:t> (2012)</a:t>
            </a:r>
          </a:p>
        </p:txBody>
      </p:sp>
      <p:sp>
        <p:nvSpPr>
          <p:cNvPr id="6" name="Title 5"/>
          <p:cNvSpPr>
            <a:spLocks noGrp="1"/>
          </p:cNvSpPr>
          <p:nvPr>
            <p:ph type="title"/>
          </p:nvPr>
        </p:nvSpPr>
        <p:spPr/>
        <p:txBody>
          <a:bodyPr/>
          <a:lstStyle/>
          <a:p>
            <a:r>
              <a:rPr lang="en-US" dirty="0" smtClean="0">
                <a:solidFill>
                  <a:srgbClr val="C00000"/>
                </a:solidFill>
              </a:rPr>
              <a:t>GIMME</a:t>
            </a:r>
            <a:endParaRPr lang="en-US" dirty="0">
              <a:solidFill>
                <a:srgbClr val="C00000"/>
              </a:solidFill>
            </a:endParaRPr>
          </a:p>
        </p:txBody>
      </p:sp>
      <p:sp>
        <p:nvSpPr>
          <p:cNvPr id="51" name="TextBox 50"/>
          <p:cNvSpPr txBox="1"/>
          <p:nvPr/>
        </p:nvSpPr>
        <p:spPr>
          <a:xfrm>
            <a:off x="6034702" y="4602690"/>
            <a:ext cx="109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w Cen MT"/>
                <a:ea typeface="+mn-ea"/>
                <a:cs typeface="Tw Cen MT"/>
              </a:rPr>
              <a:t>Person B</a:t>
            </a:r>
            <a:endParaRPr kumimoji="0" lang="en-US" sz="1800" b="0" i="0" u="none" strike="noStrike" kern="1200" cap="none" spc="0" normalizeH="0" baseline="0" noProof="0" dirty="0">
              <a:ln>
                <a:noFill/>
              </a:ln>
              <a:solidFill>
                <a:prstClr val="black"/>
              </a:solidFill>
              <a:effectLst/>
              <a:uLnTx/>
              <a:uFillTx/>
              <a:latin typeface="Tw Cen MT"/>
              <a:ea typeface="+mn-ea"/>
              <a:cs typeface="Tw Cen MT"/>
            </a:endParaRPr>
          </a:p>
        </p:txBody>
      </p:sp>
    </p:spTree>
    <p:extLst>
      <p:ext uri="{BB962C8B-B14F-4D97-AF65-F5344CB8AC3E}">
        <p14:creationId xmlns:p14="http://schemas.microsoft.com/office/powerpoint/2010/main" val="192129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1000"/>
                                  </p:stCondLst>
                                  <p:childTnLst>
                                    <p:set>
                                      <p:cBhvr>
                                        <p:cTn id="25" dur="1" fill="hold">
                                          <p:stCondLst>
                                            <p:cond delay="0"/>
                                          </p:stCondLst>
                                        </p:cTn>
                                        <p:tgtEl>
                                          <p:spTgt spid="9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1000"/>
                                  </p:stCondLst>
                                  <p:childTnLst>
                                    <p:set>
                                      <p:cBhvr>
                                        <p:cTn id="31" dur="1" fill="hold">
                                          <p:stCondLst>
                                            <p:cond delay="0"/>
                                          </p:stCondLst>
                                        </p:cTn>
                                        <p:tgtEl>
                                          <p:spTgt spid="93"/>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1000"/>
                                  </p:stCondLst>
                                  <p:childTnLst>
                                    <p:set>
                                      <p:cBhvr>
                                        <p:cTn id="37" dur="1" fill="hold">
                                          <p:stCondLst>
                                            <p:cond delay="0"/>
                                          </p:stCondLst>
                                        </p:cTn>
                                        <p:tgtEl>
                                          <p:spTgt spid="86"/>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smtClean="0">
                <a:solidFill>
                  <a:srgbClr val="C00000"/>
                </a:solidFill>
              </a:rPr>
              <a:t>GIMME</a:t>
            </a:r>
            <a:endParaRPr lang="en-US" dirty="0">
              <a:solidFill>
                <a:srgbClr val="C00000"/>
              </a:solidFill>
            </a:endParaRP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smtClean="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smtClean="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smtClean="0">
                <a:ln>
                  <a:noFill/>
                </a:ln>
                <a:solidFill>
                  <a:srgbClr val="000000"/>
                </a:solidFill>
                <a:effectLst/>
                <a:uLnTx/>
                <a:uFillTx/>
                <a:latin typeface="Corbel"/>
                <a:ea typeface="+mn-ea"/>
                <a:cs typeface="+mn-cs"/>
              </a:rPr>
              <a:t>,1</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smtClean="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smtClean="0">
                <a:ln>
                  <a:noFill/>
                </a:ln>
                <a:solidFill>
                  <a:srgbClr val="000000"/>
                </a:solidFill>
                <a:effectLst/>
                <a:uLnTx/>
                <a:uFillTx/>
                <a:latin typeface="Corbel"/>
                <a:ea typeface="+mn-ea"/>
                <a:cs typeface="+mn-cs"/>
              </a:rPr>
              <a:t>g</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- 1)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p>
        </p:txBody>
      </p:sp>
      <p:sp>
        <p:nvSpPr>
          <p:cNvPr id="6" name="TextBox 5"/>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313928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smtClean="0">
                <a:solidFill>
                  <a:srgbClr val="C00000"/>
                </a:solidFill>
              </a:rPr>
              <a:t>GIMME</a:t>
            </a:r>
            <a:endParaRPr lang="en-US" dirty="0">
              <a:solidFill>
                <a:srgbClr val="C00000"/>
              </a:solidFill>
            </a:endParaRP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smtClean="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smtClean="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smtClean="0">
                <a:ln>
                  <a:noFill/>
                </a:ln>
                <a:solidFill>
                  <a:srgbClr val="000000"/>
                </a:solidFill>
                <a:effectLst/>
                <a:uLnTx/>
                <a:uFillTx/>
                <a:latin typeface="Corbel"/>
                <a:ea typeface="+mn-ea"/>
                <a:cs typeface="+mn-cs"/>
              </a:rPr>
              <a:t>,1</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smtClean="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smtClean="0">
                <a:ln>
                  <a:noFill/>
                </a:ln>
                <a:solidFill>
                  <a:srgbClr val="000000"/>
                </a:solidFill>
                <a:effectLst/>
                <a:uLnTx/>
                <a:uFillTx/>
                <a:latin typeface="Corbel"/>
                <a:ea typeface="+mn-ea"/>
                <a:cs typeface="+mn-cs"/>
              </a:rPr>
              <a:t>g</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- 1)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p>
        </p:txBody>
      </p:sp>
      <p:sp>
        <p:nvSpPr>
          <p:cNvPr id="5" name="TextBox 4"/>
          <p:cNvSpPr txBox="1"/>
          <p:nvPr/>
        </p:nvSpPr>
        <p:spPr>
          <a:xfrm>
            <a:off x="609600" y="3494780"/>
            <a:ext cx="3733800"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time series to be explained</a:t>
            </a:r>
            <a:endParaRPr kumimoji="0" lang="en-US" sz="2400" b="1" i="0" u="none" strike="noStrike" kern="1200" cap="none" spc="0" normalizeH="0" baseline="0" noProof="0" dirty="0">
              <a:ln>
                <a:noFill/>
              </a:ln>
              <a:solidFill>
                <a:srgbClr val="C00000"/>
              </a:solidFill>
              <a:effectLst/>
              <a:uLnTx/>
              <a:uFillTx/>
              <a:latin typeface="Corbel"/>
              <a:ea typeface="+mn-ea"/>
              <a:cs typeface="+mn-cs"/>
            </a:endParaRPr>
          </a:p>
        </p:txBody>
      </p:sp>
      <p:cxnSp>
        <p:nvCxnSpPr>
          <p:cNvPr id="7" name="Straight Arrow Connector 6"/>
          <p:cNvCxnSpPr/>
          <p:nvPr/>
        </p:nvCxnSpPr>
        <p:spPr>
          <a:xfrm>
            <a:off x="1295400" y="2895600"/>
            <a:ext cx="1143001" cy="601413"/>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373232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Grp="1" noChangeAspect="1" noChangeArrowheads="1"/>
          </p:cNvPicPr>
          <p:nvPr>
            <p:ph type="body" idx="4294967295"/>
          </p:nvPr>
        </p:nvPicPr>
        <p:blipFill>
          <a:blip r:embed="rId2" cstate="print"/>
          <a:srcRect/>
          <a:stretch>
            <a:fillRect/>
          </a:stretch>
        </p:blipFill>
        <p:spPr>
          <a:xfrm>
            <a:off x="838200" y="685800"/>
            <a:ext cx="7239000" cy="5638800"/>
          </a:xfrm>
          <a:noFill/>
          <a:ln/>
        </p:spPr>
      </p:pic>
    </p:spTree>
    <p:extLst>
      <p:ext uri="{BB962C8B-B14F-4D97-AF65-F5344CB8AC3E}">
        <p14:creationId xmlns:p14="http://schemas.microsoft.com/office/powerpoint/2010/main" val="412340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smtClean="0">
                <a:solidFill>
                  <a:srgbClr val="C00000"/>
                </a:solidFill>
              </a:rPr>
              <a:t>GIMME</a:t>
            </a:r>
            <a:endParaRPr lang="en-US" dirty="0">
              <a:solidFill>
                <a:srgbClr val="C00000"/>
              </a:solidFill>
            </a:endParaRP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smtClean="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n-US" sz="3200" b="1" i="1" u="none" strike="noStrike" kern="1200" cap="none" spc="0" normalizeH="0" baseline="0" noProof="0" dirty="0">
                <a:ln>
                  <a:noFill/>
                </a:ln>
                <a:solidFill>
                  <a:srgbClr val="C00000"/>
                </a:solidFill>
                <a:effectLst/>
                <a:uLnTx/>
                <a:uFillTx/>
                <a:latin typeface="Corbel"/>
                <a:ea typeface="+mn-ea"/>
                <a:cs typeface="+mn-cs"/>
              </a:rPr>
              <a:t>A</a:t>
            </a:r>
            <a:r>
              <a:rPr kumimoji="0" lang="en-US" sz="3200" b="1" i="1" u="none" strike="noStrike" kern="1200" cap="none" spc="0" normalizeH="0" baseline="-25000" noProof="0" dirty="0">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 + </a:t>
            </a:r>
            <a:r>
              <a:rPr kumimoji="0" lang="en-US" sz="3200" b="1" i="1" u="none" strike="noStrike" kern="1200" cap="none" spc="0" normalizeH="0" baseline="0" noProof="0" dirty="0">
                <a:ln>
                  <a:noFill/>
                </a:ln>
                <a:solidFill>
                  <a:srgbClr val="C00000"/>
                </a:solidFill>
                <a:effectLst/>
                <a:uLnTx/>
                <a:uFillTx/>
                <a:latin typeface="Corbel"/>
                <a:ea typeface="+mn-ea"/>
                <a:cs typeface="+mn-cs"/>
              </a:rPr>
              <a:t>A</a:t>
            </a:r>
            <a:r>
              <a:rPr kumimoji="0" lang="en-US" sz="3200" b="1" i="1" u="none" strike="noStrike" kern="1200" cap="none" spc="0" normalizeH="0" baseline="30000" noProof="0" dirty="0">
                <a:ln>
                  <a:noFill/>
                </a:ln>
                <a:solidFill>
                  <a:srgbClr val="C00000"/>
                </a:solidFill>
                <a:effectLst/>
                <a:uLnTx/>
                <a:uFillTx/>
                <a:latin typeface="Corbel"/>
                <a:ea typeface="+mn-ea"/>
                <a:cs typeface="+mn-cs"/>
              </a:rPr>
              <a:t>g</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n-US" sz="3200" b="1" i="1" u="none" strike="noStrike" kern="1200" cap="none" spc="0" normalizeH="0" baseline="0" noProof="0" dirty="0" err="1">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smtClean="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smtClean="0">
                <a:ln>
                  <a:noFill/>
                </a:ln>
                <a:solidFill>
                  <a:srgbClr val="000000"/>
                </a:solidFill>
                <a:effectLst/>
                <a:uLnTx/>
                <a:uFillTx/>
                <a:latin typeface="Corbel"/>
                <a:ea typeface="+mn-ea"/>
                <a:cs typeface="+mn-cs"/>
              </a:rPr>
              <a:t>,1</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smtClean="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smtClean="0">
                <a:ln>
                  <a:noFill/>
                </a:ln>
                <a:solidFill>
                  <a:srgbClr val="000000"/>
                </a:solidFill>
                <a:effectLst/>
                <a:uLnTx/>
                <a:uFillTx/>
                <a:latin typeface="Corbel"/>
                <a:ea typeface="+mn-ea"/>
                <a:cs typeface="+mn-cs"/>
              </a:rPr>
              <a:t>g</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- 1)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p>
        </p:txBody>
      </p:sp>
      <p:cxnSp>
        <p:nvCxnSpPr>
          <p:cNvPr id="8" name="Straight Arrow Connector 7"/>
          <p:cNvCxnSpPr/>
          <p:nvPr/>
        </p:nvCxnSpPr>
        <p:spPr>
          <a:xfrm rot="5400000">
            <a:off x="2969889" y="3197742"/>
            <a:ext cx="611833" cy="1588"/>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90600" y="3499171"/>
            <a:ext cx="4648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Matrix of concurrent relations for the group and individual</a:t>
            </a:r>
            <a:endParaRPr kumimoji="0" lang="en-US" sz="2400" b="1" i="0" u="none" strike="noStrike" kern="1200" cap="none" spc="0" normalizeH="0" baseline="0" noProof="0" dirty="0">
              <a:ln>
                <a:noFill/>
              </a:ln>
              <a:solidFill>
                <a:srgbClr val="C00000"/>
              </a:solidFill>
              <a:effectLst/>
              <a:uLnTx/>
              <a:uFillTx/>
              <a:latin typeface="Corbel"/>
              <a:ea typeface="+mn-ea"/>
              <a:cs typeface="+mn-cs"/>
            </a:endParaRPr>
          </a:p>
        </p:txBody>
      </p:sp>
      <p:sp>
        <p:nvSpPr>
          <p:cNvPr id="11" name="TextBox 10"/>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14495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smtClean="0">
                <a:solidFill>
                  <a:srgbClr val="C00000"/>
                </a:solidFill>
              </a:rPr>
              <a:t>GIMME</a:t>
            </a:r>
            <a:endParaRPr lang="en-US" dirty="0">
              <a:solidFill>
                <a:srgbClr val="C00000"/>
              </a:solidFill>
            </a:endParaRP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smtClean="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25000" noProof="0" dirty="0">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30000" noProof="0" dirty="0">
                <a:ln>
                  <a:noFill/>
                </a:ln>
                <a:solidFill>
                  <a:prstClr val="black"/>
                </a:solidFill>
                <a:effectLst/>
                <a:uLnTx/>
                <a:uFillTx/>
                <a:latin typeface="Corbel"/>
                <a:ea typeface="+mn-ea"/>
                <a:cs typeface="+mn-cs"/>
              </a:rPr>
              <a:t>g</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a:t>
            </a:r>
            <a:r>
              <a:rPr kumimoji="0" lang="el-GR" sz="3200" b="1" i="1" u="none" strike="noStrike" kern="1200" cap="none" spc="0" normalizeH="0" baseline="0" noProof="0" dirty="0" smtClean="0">
                <a:ln>
                  <a:noFill/>
                </a:ln>
                <a:solidFill>
                  <a:srgbClr val="C00000"/>
                </a:solidFill>
                <a:effectLst/>
                <a:uLnTx/>
                <a:uFillTx/>
                <a:latin typeface="Corbel"/>
                <a:ea typeface="Lucida Grande"/>
                <a:cs typeface="Lucida Grande"/>
              </a:rPr>
              <a:t>Φ</a:t>
            </a:r>
            <a:r>
              <a:rPr kumimoji="0" lang="en-US" sz="3200" b="1" i="1" u="none" strike="noStrike" kern="1200" cap="none" spc="0" normalizeH="0" baseline="-25000" noProof="0" dirty="0" smtClean="0">
                <a:ln>
                  <a:noFill/>
                </a:ln>
                <a:solidFill>
                  <a:srgbClr val="C00000"/>
                </a:solidFill>
                <a:effectLst/>
                <a:uLnTx/>
                <a:uFillTx/>
                <a:latin typeface="Corbel"/>
                <a:ea typeface="+mn-ea"/>
                <a:cs typeface="+mn-cs"/>
              </a:rPr>
              <a:t>i</a:t>
            </a:r>
            <a:r>
              <a:rPr kumimoji="0" lang="en-US" sz="3200" b="1" i="0" u="none" strike="noStrike" kern="1200" cap="none" spc="0" normalizeH="0" baseline="-25000" noProof="0" dirty="0" smtClean="0">
                <a:ln>
                  <a:noFill/>
                </a:ln>
                <a:solidFill>
                  <a:srgbClr val="C00000"/>
                </a:solidFill>
                <a:effectLst/>
                <a:uLnTx/>
                <a:uFillTx/>
                <a:latin typeface="Corbel"/>
                <a:ea typeface="+mn-ea"/>
                <a:cs typeface="+mn-cs"/>
              </a:rPr>
              <a:t>,1</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 </a:t>
            </a:r>
            <a:r>
              <a:rPr kumimoji="0" lang="en-US" sz="3200" b="1" i="0" u="none" strike="noStrike" kern="1200" cap="none" spc="0" normalizeH="0" baseline="0" noProof="0" dirty="0">
                <a:ln>
                  <a:noFill/>
                </a:ln>
                <a:solidFill>
                  <a:srgbClr val="C00000"/>
                </a:solidFill>
                <a:effectLst/>
                <a:uLnTx/>
                <a:uFillTx/>
                <a:latin typeface="Corbel"/>
                <a:ea typeface="+mn-ea"/>
                <a:cs typeface="+mn-cs"/>
              </a:rPr>
              <a:t>+ </a:t>
            </a:r>
            <a:r>
              <a:rPr kumimoji="0" lang="el-GR" sz="3200" b="1" i="1" u="none" strike="noStrike" kern="1200" cap="none" spc="0" normalizeH="0" baseline="0" noProof="0" dirty="0" smtClean="0">
                <a:ln>
                  <a:noFill/>
                </a:ln>
                <a:solidFill>
                  <a:srgbClr val="C00000"/>
                </a:solidFill>
                <a:effectLst/>
                <a:uLnTx/>
                <a:uFillTx/>
                <a:latin typeface="Corbel"/>
                <a:ea typeface="Lucida Grande"/>
                <a:cs typeface="Lucida Grande"/>
              </a:rPr>
              <a:t>Φ</a:t>
            </a:r>
            <a:r>
              <a:rPr kumimoji="0" lang="en-US" sz="3200" b="1" i="0" u="none" strike="noStrike" kern="1200" cap="none" spc="0" normalizeH="0" baseline="-25000" noProof="0" dirty="0" smtClean="0">
                <a:ln>
                  <a:noFill/>
                </a:ln>
                <a:solidFill>
                  <a:srgbClr val="C00000"/>
                </a:solidFill>
                <a:effectLst/>
                <a:uLnTx/>
                <a:uFillTx/>
                <a:latin typeface="Corbel"/>
                <a:ea typeface="Lucida Grande"/>
                <a:cs typeface="Lucida Grande"/>
              </a:rPr>
              <a:t>1</a:t>
            </a:r>
            <a:r>
              <a:rPr kumimoji="0" lang="en-US" sz="3200" b="1" i="1" u="none" strike="noStrike" kern="1200" cap="none" spc="0" normalizeH="0" baseline="30000" noProof="0" dirty="0" smtClean="0">
                <a:ln>
                  <a:noFill/>
                </a:ln>
                <a:solidFill>
                  <a:srgbClr val="C00000"/>
                </a:solidFill>
                <a:effectLst/>
                <a:uLnTx/>
                <a:uFillTx/>
                <a:latin typeface="Corbel"/>
                <a:ea typeface="+mn-ea"/>
                <a:cs typeface="+mn-cs"/>
              </a:rPr>
              <a:t>g</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a:t>
            </a:r>
            <a:r>
              <a:rPr kumimoji="0" lang="en-US" sz="3200" b="1" i="1" u="none" strike="noStrike" kern="1200" cap="none" spc="0" normalizeH="0" baseline="0" noProof="0" dirty="0" err="1" smtClean="0">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smtClean="0">
                <a:ln>
                  <a:noFill/>
                </a:ln>
                <a:solidFill>
                  <a:srgbClr val="C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(t </a:t>
            </a:r>
            <a:r>
              <a:rPr kumimoji="0" lang="en-US" sz="3200" b="1" i="0" u="none" strike="noStrike" kern="1200" cap="none" spc="0" normalizeH="0" baseline="0" noProof="0" dirty="0">
                <a:ln>
                  <a:noFill/>
                </a:ln>
                <a:solidFill>
                  <a:srgbClr val="C00000"/>
                </a:solidFill>
                <a:effectLst/>
                <a:uLnTx/>
                <a:uFillTx/>
                <a:latin typeface="Corbel"/>
                <a:ea typeface="+mn-ea"/>
                <a:cs typeface="+mn-cs"/>
              </a:rPr>
              <a:t>- 1)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smtClean="0">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smtClean="0">
                <a:ln>
                  <a:noFill/>
                </a:ln>
                <a:solidFill>
                  <a:srgbClr val="0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p>
        </p:txBody>
      </p:sp>
      <p:cxnSp>
        <p:nvCxnSpPr>
          <p:cNvPr id="8" name="Straight Arrow Connector 7"/>
          <p:cNvCxnSpPr/>
          <p:nvPr/>
        </p:nvCxnSpPr>
        <p:spPr>
          <a:xfrm rot="5400000">
            <a:off x="5713089" y="3197742"/>
            <a:ext cx="611833" cy="1588"/>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3800" y="3499171"/>
            <a:ext cx="4648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Matrix of lagged relations for the group and individual</a:t>
            </a:r>
            <a:endParaRPr kumimoji="0" lang="en-US" sz="2400" b="1" i="0" u="none" strike="noStrike" kern="1200" cap="none" spc="0" normalizeH="0" baseline="0" noProof="0" dirty="0">
              <a:ln>
                <a:noFill/>
              </a:ln>
              <a:solidFill>
                <a:srgbClr val="C00000"/>
              </a:solidFill>
              <a:effectLst/>
              <a:uLnTx/>
              <a:uFillTx/>
              <a:latin typeface="Corbel"/>
              <a:ea typeface="+mn-ea"/>
              <a:cs typeface="+mn-cs"/>
            </a:endParaRPr>
          </a:p>
        </p:txBody>
      </p:sp>
      <p:sp>
        <p:nvSpPr>
          <p:cNvPr id="10" name="TextBox 9"/>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179095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smtClean="0">
                <a:solidFill>
                  <a:srgbClr val="C00000"/>
                </a:solidFill>
              </a:rPr>
              <a:t>GIMME</a:t>
            </a:r>
            <a:endParaRPr lang="en-US" dirty="0">
              <a:solidFill>
                <a:srgbClr val="C00000"/>
              </a:solidFill>
            </a:endParaRP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smtClean="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25000" noProof="0" dirty="0">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30000" noProof="0" dirty="0">
                <a:ln>
                  <a:noFill/>
                </a:ln>
                <a:solidFill>
                  <a:prstClr val="black"/>
                </a:solidFill>
                <a:effectLst/>
                <a:uLnTx/>
                <a:uFillTx/>
                <a:latin typeface="Corbel"/>
                <a:ea typeface="+mn-ea"/>
                <a:cs typeface="+mn-cs"/>
              </a:rPr>
              <a:t>g</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smtClean="0">
                <a:ln>
                  <a:noFill/>
                </a:ln>
                <a:solidFill>
                  <a:prstClr val="black"/>
                </a:solidFill>
                <a:effectLst/>
                <a:uLnTx/>
                <a:uFillTx/>
                <a:latin typeface="Corbel"/>
                <a:ea typeface="+mn-ea"/>
                <a:cs typeface="+mn-cs"/>
              </a:rPr>
              <a:t>(</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smtClean="0">
                <a:ln>
                  <a:noFill/>
                </a:ln>
                <a:solidFill>
                  <a:prstClr val="black"/>
                </a:solidFill>
                <a:effectLst/>
                <a:uLnTx/>
                <a:uFillTx/>
                <a:latin typeface="Corbel"/>
                <a:ea typeface="+mn-ea"/>
                <a:cs typeface="+mn-cs"/>
              </a:rPr>
              <a:t>i</a:t>
            </a:r>
            <a:r>
              <a:rPr kumimoji="0" lang="en-US" sz="3200" b="1" i="0" u="none" strike="noStrike" kern="1200" cap="none" spc="0" normalizeH="0" baseline="-25000" noProof="0" dirty="0" smtClean="0">
                <a:ln>
                  <a:noFill/>
                </a:ln>
                <a:solidFill>
                  <a:prstClr val="black"/>
                </a:solidFill>
                <a:effectLst/>
                <a:uLnTx/>
                <a:uFillTx/>
                <a:latin typeface="Corbel"/>
                <a:ea typeface="+mn-ea"/>
                <a:cs typeface="+mn-cs"/>
              </a:rPr>
              <a:t>,1</a:t>
            </a:r>
            <a:r>
              <a:rPr kumimoji="0" lang="en-US" sz="3200" b="1" i="0" u="none" strike="noStrike" kern="1200" cap="none" spc="0" normalizeH="0" baseline="0" noProof="0" dirty="0" smtClean="0">
                <a:ln>
                  <a:noFill/>
                </a:ln>
                <a:solidFill>
                  <a:prstClr val="black"/>
                </a:solidFill>
                <a:effectLst/>
                <a:uLnTx/>
                <a:uFillTx/>
                <a:latin typeface="Corbel"/>
                <a:ea typeface="+mn-ea"/>
                <a:cs typeface="+mn-cs"/>
              </a:rPr>
              <a:t> </a:t>
            </a:r>
            <a:r>
              <a:rPr kumimoji="0" lang="en-US" sz="3200" b="1" i="0" u="none" strike="noStrike" kern="1200" cap="none" spc="0" normalizeH="0" baseline="0" noProof="0" dirty="0">
                <a:ln>
                  <a:noFill/>
                </a:ln>
                <a:solidFill>
                  <a:prstClr val="black"/>
                </a:solidFill>
                <a:effectLst/>
                <a:uLnTx/>
                <a:uFillTx/>
                <a:latin typeface="Corbel"/>
                <a:ea typeface="+mn-ea"/>
                <a:cs typeface="+mn-cs"/>
              </a:rPr>
              <a:t>+ </a:t>
            </a:r>
            <a:r>
              <a:rPr kumimoji="0" lang="el-GR" sz="3200" b="1" i="1" u="none" strike="noStrike" kern="1200" cap="none" spc="0" normalizeH="0" baseline="0" noProof="0" dirty="0" smtClean="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smtClean="0">
                <a:ln>
                  <a:noFill/>
                </a:ln>
                <a:solidFill>
                  <a:prstClr val="black"/>
                </a:solidFill>
                <a:effectLst/>
                <a:uLnTx/>
                <a:uFillTx/>
                <a:latin typeface="Corbel"/>
                <a:ea typeface="Lucida Grande"/>
                <a:cs typeface="Lucida Grande"/>
              </a:rPr>
              <a:t>1</a:t>
            </a:r>
            <a:r>
              <a:rPr kumimoji="0" lang="en-US" sz="3200" b="1" i="1" u="none" strike="noStrike" kern="1200" cap="none" spc="0" normalizeH="0" baseline="30000" noProof="0" dirty="0" smtClean="0">
                <a:ln>
                  <a:noFill/>
                </a:ln>
                <a:solidFill>
                  <a:prstClr val="black"/>
                </a:solidFill>
                <a:effectLst/>
                <a:uLnTx/>
                <a:uFillTx/>
                <a:latin typeface="Corbel"/>
                <a:ea typeface="+mn-ea"/>
                <a:cs typeface="+mn-cs"/>
              </a:rPr>
              <a:t>g</a:t>
            </a:r>
            <a:r>
              <a:rPr kumimoji="0" lang="en-US" sz="3200" b="1" i="0" u="none" strike="noStrike" kern="1200" cap="none" spc="0" normalizeH="0" baseline="0" noProof="0" dirty="0" smtClean="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smtClean="0">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smtClean="0">
                <a:ln>
                  <a:noFill/>
                </a:ln>
                <a:solidFill>
                  <a:prstClr val="black"/>
                </a:solidFill>
                <a:effectLst/>
                <a:uLnTx/>
                <a:uFillTx/>
                <a:latin typeface="Corbel"/>
                <a:ea typeface="+mn-ea"/>
                <a:cs typeface="+mn-cs"/>
              </a:rPr>
              <a:t>i</a:t>
            </a:r>
            <a:r>
              <a:rPr kumimoji="0" lang="en-US" sz="3200" b="1" i="0" u="none" strike="noStrike" kern="1200" cap="none" spc="0" normalizeH="0" baseline="0" noProof="0" dirty="0" smtClean="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prstClr val="black"/>
                </a:solidFill>
                <a:effectLst/>
                <a:uLnTx/>
                <a:uFillTx/>
                <a:latin typeface="Corbel"/>
                <a:ea typeface="+mn-ea"/>
                <a:cs typeface="+mn-cs"/>
              </a:rPr>
              <a:t>- 1) </a:t>
            </a:r>
            <a:r>
              <a:rPr kumimoji="0" lang="en-US" sz="3200" b="1" i="0" u="none" strike="noStrike" kern="1200" cap="none" spc="0" normalizeH="0" baseline="0" noProof="0" dirty="0" smtClean="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smtClean="0">
                <a:ln>
                  <a:noFill/>
                </a:ln>
                <a:solidFill>
                  <a:srgbClr val="C00000"/>
                </a:solidFill>
                <a:effectLst/>
                <a:uLnTx/>
                <a:uFillTx/>
                <a:latin typeface="Corbel"/>
                <a:ea typeface="+mn-ea"/>
                <a:cs typeface="+mn-cs"/>
              </a:rPr>
              <a:t>ζ</a:t>
            </a:r>
            <a:r>
              <a:rPr kumimoji="0" lang="en-US" sz="3200" b="1" i="1" u="none" strike="noStrike" kern="1200" cap="none" spc="0" normalizeH="0" baseline="-25000" noProof="0" dirty="0" err="1" smtClean="0">
                <a:ln>
                  <a:noFill/>
                </a:ln>
                <a:solidFill>
                  <a:srgbClr val="C00000"/>
                </a:solidFill>
                <a:effectLst/>
                <a:uLnTx/>
                <a:uFillTx/>
                <a:latin typeface="Corbel"/>
                <a:ea typeface="+mn-ea"/>
                <a:cs typeface="+mn-cs"/>
              </a:rPr>
              <a:t>i</a:t>
            </a:r>
            <a:r>
              <a:rPr kumimoji="0" lang="en-US" sz="3200" b="1" i="0" u="none" strike="noStrike" kern="1200" cap="none" spc="0" normalizeH="0" baseline="0" noProof="0" dirty="0" smtClean="0">
                <a:ln>
                  <a:noFill/>
                </a:ln>
                <a:solidFill>
                  <a:srgbClr val="C00000"/>
                </a:solidFill>
                <a:effectLst/>
                <a:uLnTx/>
                <a:uFillTx/>
                <a:latin typeface="Corbel"/>
                <a:ea typeface="+mn-ea"/>
                <a:cs typeface="+mn-cs"/>
              </a:rPr>
              <a:t>(t</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p>
        </p:txBody>
      </p:sp>
      <p:cxnSp>
        <p:nvCxnSpPr>
          <p:cNvPr id="8" name="Straight Arrow Connector 7"/>
          <p:cNvCxnSpPr>
            <a:endCxn id="9" idx="0"/>
          </p:cNvCxnSpPr>
          <p:nvPr/>
        </p:nvCxnSpPr>
        <p:spPr>
          <a:xfrm flipH="1">
            <a:off x="6819900" y="2906018"/>
            <a:ext cx="1181100" cy="593153"/>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00600" y="3499171"/>
            <a:ext cx="4038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C00000"/>
                </a:solidFill>
                <a:effectLst/>
                <a:uLnTx/>
                <a:uFillTx/>
                <a:latin typeface="Corbel"/>
                <a:ea typeface="+mn-ea"/>
                <a:cs typeface="+mn-cs"/>
              </a:rPr>
              <a:t>Error matrix lacking sequential dependencies</a:t>
            </a:r>
            <a:endParaRPr kumimoji="0" lang="en-US" sz="2400" b="1" i="0" u="none" strike="noStrike" kern="1200" cap="none" spc="0" normalizeH="0" baseline="0" noProof="0" dirty="0">
              <a:ln>
                <a:noFill/>
              </a:ln>
              <a:solidFill>
                <a:srgbClr val="C00000"/>
              </a:solidFill>
              <a:effectLst/>
              <a:uLnTx/>
              <a:uFillTx/>
              <a:latin typeface="Corbel"/>
              <a:ea typeface="+mn-ea"/>
              <a:cs typeface="+mn-cs"/>
            </a:endParaRPr>
          </a:p>
        </p:txBody>
      </p:sp>
      <p:sp>
        <p:nvSpPr>
          <p:cNvPr id="11" name="TextBox 10"/>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27770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48791" y="4038600"/>
            <a:ext cx="8218675" cy="2133602"/>
            <a:chOff x="544325" y="1981200"/>
            <a:chExt cx="8218675" cy="2133602"/>
          </a:xfrm>
        </p:grpSpPr>
        <p:sp>
          <p:nvSpPr>
            <p:cNvPr id="79" name="Rectangle 78"/>
            <p:cNvSpPr/>
            <p:nvPr/>
          </p:nvSpPr>
          <p:spPr>
            <a:xfrm>
              <a:off x="609600" y="1981200"/>
              <a:ext cx="8153400" cy="2133600"/>
            </a:xfrm>
            <a:prstGeom prst="rect">
              <a:avLst/>
            </a:prstGeom>
            <a:solidFill>
              <a:srgbClr val="FFFF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0" name="TextBox 79"/>
            <p:cNvSpPr txBox="1"/>
            <p:nvPr/>
          </p:nvSpPr>
          <p:spPr>
            <a:xfrm rot="16200000">
              <a:off x="-307032" y="2832557"/>
              <a:ext cx="213360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000000"/>
                  </a:solidFill>
                  <a:effectLst/>
                  <a:uLnTx/>
                  <a:uFillTx/>
                  <a:latin typeface="Corbel"/>
                  <a:ea typeface="+mn-ea"/>
                  <a:cs typeface="+mn-cs"/>
                </a:rPr>
                <a:t>Individual-Level</a:t>
              </a:r>
              <a:endParaRPr kumimoji="0" lang="en-US" sz="2200" b="1" i="0" u="none" strike="noStrike" kern="1200" cap="none" spc="0" normalizeH="0" baseline="0" noProof="0" dirty="0">
                <a:ln>
                  <a:noFill/>
                </a:ln>
                <a:solidFill>
                  <a:srgbClr val="000000"/>
                </a:solidFill>
                <a:effectLst/>
                <a:uLnTx/>
                <a:uFillTx/>
                <a:latin typeface="Corbel"/>
                <a:ea typeface="+mn-ea"/>
                <a:cs typeface="+mn-cs"/>
              </a:endParaRPr>
            </a:p>
          </p:txBody>
        </p:sp>
      </p:grpSp>
      <p:grpSp>
        <p:nvGrpSpPr>
          <p:cNvPr id="77" name="Group 76"/>
          <p:cNvGrpSpPr/>
          <p:nvPr/>
        </p:nvGrpSpPr>
        <p:grpSpPr>
          <a:xfrm>
            <a:off x="544323" y="1905000"/>
            <a:ext cx="8218677" cy="2133600"/>
            <a:chOff x="544323" y="1981200"/>
            <a:chExt cx="8218677" cy="2133600"/>
          </a:xfrm>
        </p:grpSpPr>
        <p:sp>
          <p:nvSpPr>
            <p:cNvPr id="73" name="Rectangle 72"/>
            <p:cNvSpPr/>
            <p:nvPr/>
          </p:nvSpPr>
          <p:spPr>
            <a:xfrm>
              <a:off x="609600" y="1981200"/>
              <a:ext cx="8153400" cy="21336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6" name="TextBox 75"/>
            <p:cNvSpPr txBox="1"/>
            <p:nvPr/>
          </p:nvSpPr>
          <p:spPr>
            <a:xfrm rot="16200000">
              <a:off x="-192733" y="2794457"/>
              <a:ext cx="19050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srgbClr val="000000"/>
                  </a:solidFill>
                  <a:effectLst/>
                  <a:uLnTx/>
                  <a:uFillTx/>
                  <a:latin typeface="Corbel"/>
                  <a:ea typeface="+mn-ea"/>
                  <a:cs typeface="+mn-cs"/>
                </a:rPr>
                <a:t>Group-Level</a:t>
              </a:r>
              <a:endParaRPr kumimoji="0" lang="en-US" sz="2200" b="1" i="0" u="none" strike="noStrike" kern="1200" cap="none" spc="0" normalizeH="0" baseline="0" noProof="0" dirty="0">
                <a:ln>
                  <a:noFill/>
                </a:ln>
                <a:solidFill>
                  <a:srgbClr val="000000"/>
                </a:solidFill>
                <a:effectLst/>
                <a:uLnTx/>
                <a:uFillTx/>
                <a:latin typeface="Corbel"/>
                <a:ea typeface="+mn-ea"/>
                <a:cs typeface="+mn-cs"/>
              </a:endParaRPr>
            </a:p>
          </p:txBody>
        </p:sp>
      </p:grpSp>
      <p:sp>
        <p:nvSpPr>
          <p:cNvPr id="2" name="Title 1"/>
          <p:cNvSpPr>
            <a:spLocks noGrp="1"/>
          </p:cNvSpPr>
          <p:nvPr>
            <p:ph type="title"/>
          </p:nvPr>
        </p:nvSpPr>
        <p:spPr>
          <a:xfrm>
            <a:off x="228600" y="152400"/>
            <a:ext cx="8686800" cy="1252728"/>
          </a:xfrm>
        </p:spPr>
        <p:txBody>
          <a:bodyPr>
            <a:normAutofit/>
          </a:bodyPr>
          <a:lstStyle/>
          <a:p>
            <a:r>
              <a:rPr lang="en-US" dirty="0" smtClean="0">
                <a:solidFill>
                  <a:srgbClr val="C00000"/>
                </a:solidFill>
              </a:rPr>
              <a:t>Fitting GIMME</a:t>
            </a:r>
            <a:endParaRPr lang="en-US" dirty="0">
              <a:solidFill>
                <a:srgbClr val="C00000"/>
              </a:solidFill>
            </a:endParaRPr>
          </a:p>
        </p:txBody>
      </p:sp>
      <p:sp>
        <p:nvSpPr>
          <p:cNvPr id="5" name="TextBox 4"/>
          <p:cNvSpPr txBox="1"/>
          <p:nvPr/>
        </p:nvSpPr>
        <p:spPr>
          <a:xfrm>
            <a:off x="152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smtClean="0">
                <a:ln>
                  <a:noFill/>
                </a:ln>
                <a:solidFill>
                  <a:srgbClr val="000000"/>
                </a:solidFill>
                <a:effectLst/>
                <a:uLnTx/>
                <a:uFillTx/>
                <a:latin typeface="Corbel"/>
                <a:ea typeface="+mn-ea"/>
                <a:cs typeface="+mn-cs"/>
              </a:rPr>
              <a:t> (2012)</a:t>
            </a: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p:txBody>
      </p:sp>
      <p:cxnSp>
        <p:nvCxnSpPr>
          <p:cNvPr id="59" name="Straight Arrow Connector 58"/>
          <p:cNvCxnSpPr>
            <a:stCxn id="63" idx="2"/>
            <a:endCxn id="64" idx="0"/>
          </p:cNvCxnSpPr>
          <p:nvPr/>
        </p:nvCxnSpPr>
        <p:spPr>
          <a:xfrm rot="5400000">
            <a:off x="4598977" y="2050982"/>
            <a:ext cx="381000" cy="4145"/>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6" idx="2"/>
          </p:cNvCxnSpPr>
          <p:nvPr/>
        </p:nvCxnSpPr>
        <p:spPr>
          <a:xfrm rot="5400000">
            <a:off x="6442800" y="4070314"/>
            <a:ext cx="365760" cy="4081"/>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113692" y="1524000"/>
            <a:ext cx="3355713" cy="338554"/>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Run empty, null GIMME.</a:t>
            </a:r>
          </a:p>
        </p:txBody>
      </p:sp>
      <p:sp>
        <p:nvSpPr>
          <p:cNvPr id="67" name="TextBox 66"/>
          <p:cNvSpPr txBox="1"/>
          <p:nvPr/>
        </p:nvSpPr>
        <p:spPr>
          <a:xfrm>
            <a:off x="4947812" y="6303490"/>
            <a:ext cx="3355496" cy="338328"/>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Assess model fit. </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grpSp>
        <p:nvGrpSpPr>
          <p:cNvPr id="74" name="Group 73"/>
          <p:cNvGrpSpPr/>
          <p:nvPr/>
        </p:nvGrpSpPr>
        <p:grpSpPr>
          <a:xfrm>
            <a:off x="1272121" y="2243554"/>
            <a:ext cx="7033347" cy="1645920"/>
            <a:chOff x="1272121" y="2243554"/>
            <a:chExt cx="7033347" cy="1645920"/>
          </a:xfrm>
        </p:grpSpPr>
        <p:sp>
          <p:nvSpPr>
            <p:cNvPr id="64" name="TextBox 63"/>
            <p:cNvSpPr txBox="1"/>
            <p:nvPr/>
          </p:nvSpPr>
          <p:spPr>
            <a:xfrm>
              <a:off x="1272121" y="2243554"/>
              <a:ext cx="7030565" cy="584775"/>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According to Lagrange multiplier tests, will estimating a relation significantly </a:t>
              </a:r>
              <a:r>
                <a:rPr kumimoji="0" lang="en-US" sz="1600" b="0" i="0" u="none" strike="noStrike" kern="1200" cap="none" spc="0" normalizeH="0" baseline="0" noProof="0" dirty="0">
                  <a:ln>
                    <a:noFill/>
                  </a:ln>
                  <a:solidFill>
                    <a:srgbClr val="000000"/>
                  </a:solidFill>
                  <a:effectLst/>
                  <a:uLnTx/>
                  <a:uFillTx/>
                  <a:latin typeface="Corbel"/>
                  <a:ea typeface="+mn-ea"/>
                  <a:cs typeface="+mn-cs"/>
                </a:rPr>
                <a:t>improve model </a:t>
              </a: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fit for a criterion (75%) of the sample?</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65" name="TextBox 64"/>
            <p:cNvSpPr txBox="1"/>
            <p:nvPr/>
          </p:nvSpPr>
          <p:spPr>
            <a:xfrm>
              <a:off x="1274903" y="3304258"/>
              <a:ext cx="3355497" cy="584776"/>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Estimate the model after freeing the optimal relation for the sample.</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66" name="TextBox 65"/>
            <p:cNvSpPr txBox="1"/>
            <p:nvPr/>
          </p:nvSpPr>
          <p:spPr>
            <a:xfrm>
              <a:off x="4949971" y="3304258"/>
              <a:ext cx="3355497" cy="585216"/>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Prune non-significant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group-level relations. </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68" name="TextBox 67"/>
            <p:cNvSpPr txBox="1"/>
            <p:nvPr/>
          </p:nvSpPr>
          <p:spPr>
            <a:xfrm>
              <a:off x="5797109" y="2800290"/>
              <a:ext cx="76753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80"/>
                  </a:solidFill>
                  <a:effectLst/>
                  <a:uLnTx/>
                  <a:uFillTx/>
                  <a:latin typeface="Corbel"/>
                  <a:ea typeface="+mn-ea"/>
                  <a:cs typeface="+mn-cs"/>
                </a:rPr>
                <a:t>No</a:t>
              </a:r>
              <a:endParaRPr kumimoji="0" lang="en-US" sz="2000" b="1" i="0" u="none" strike="noStrike" kern="1200" cap="none" spc="0" normalizeH="0" baseline="0" noProof="0" dirty="0">
                <a:ln>
                  <a:noFill/>
                </a:ln>
                <a:solidFill>
                  <a:srgbClr val="000080"/>
                </a:solidFill>
                <a:effectLst/>
                <a:uLnTx/>
                <a:uFillTx/>
                <a:latin typeface="Corbel"/>
                <a:ea typeface="+mn-ea"/>
                <a:cs typeface="+mn-cs"/>
              </a:endParaRPr>
            </a:p>
          </p:txBody>
        </p:sp>
        <p:sp>
          <p:nvSpPr>
            <p:cNvPr id="69" name="TextBox 68"/>
            <p:cNvSpPr txBox="1"/>
            <p:nvPr/>
          </p:nvSpPr>
          <p:spPr>
            <a:xfrm>
              <a:off x="2991752" y="2799304"/>
              <a:ext cx="79767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80"/>
                  </a:solidFill>
                  <a:effectLst/>
                  <a:uLnTx/>
                  <a:uFillTx/>
                  <a:latin typeface="Corbel"/>
                  <a:ea typeface="+mn-ea"/>
                  <a:cs typeface="+mn-cs"/>
                </a:rPr>
                <a:t>Yes</a:t>
              </a:r>
              <a:endParaRPr kumimoji="0" lang="en-US" sz="2000" b="1" i="0" u="none" strike="noStrike" kern="1200" cap="none" spc="0" normalizeH="0" baseline="0" noProof="0" dirty="0">
                <a:ln>
                  <a:noFill/>
                </a:ln>
                <a:solidFill>
                  <a:srgbClr val="000080"/>
                </a:solidFill>
                <a:effectLst/>
                <a:uLnTx/>
                <a:uFillTx/>
                <a:latin typeface="Corbel"/>
                <a:ea typeface="+mn-ea"/>
                <a:cs typeface="+mn-cs"/>
              </a:endParaRPr>
            </a:p>
          </p:txBody>
        </p:sp>
        <p:cxnSp>
          <p:nvCxnSpPr>
            <p:cNvPr id="70" name="Elbow Connector 69"/>
            <p:cNvCxnSpPr>
              <a:stCxn id="65" idx="1"/>
              <a:endCxn id="64" idx="1"/>
            </p:cNvCxnSpPr>
            <p:nvPr/>
          </p:nvCxnSpPr>
          <p:spPr>
            <a:xfrm rot="10800000">
              <a:off x="1272121" y="2535942"/>
              <a:ext cx="2782" cy="1060704"/>
            </a:xfrm>
            <a:prstGeom prst="bentConnector3">
              <a:avLst>
                <a:gd name="adj1" fmla="val 8317110"/>
              </a:avLst>
            </a:prstGeom>
            <a:ln w="444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4" idx="2"/>
              <a:endCxn id="66" idx="0"/>
            </p:cNvCxnSpPr>
            <p:nvPr/>
          </p:nvCxnSpPr>
          <p:spPr>
            <a:xfrm rot="16200000" flipH="1">
              <a:off x="5469598" y="2146135"/>
              <a:ext cx="475929" cy="1840316"/>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64" idx="2"/>
              <a:endCxn id="65" idx="0"/>
            </p:cNvCxnSpPr>
            <p:nvPr/>
          </p:nvCxnSpPr>
          <p:spPr>
            <a:xfrm rot="5400000">
              <a:off x="3632064" y="2148917"/>
              <a:ext cx="475929" cy="1834752"/>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274952" y="4273522"/>
            <a:ext cx="7030848" cy="1645920"/>
            <a:chOff x="1274952" y="4273522"/>
            <a:chExt cx="7030848" cy="1645920"/>
          </a:xfrm>
        </p:grpSpPr>
        <p:sp>
          <p:nvSpPr>
            <p:cNvPr id="51" name="TextBox 50"/>
            <p:cNvSpPr txBox="1"/>
            <p:nvPr/>
          </p:nvSpPr>
          <p:spPr>
            <a:xfrm>
              <a:off x="1274952" y="4273522"/>
              <a:ext cx="7030848" cy="584775"/>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According to Lagrange multiplier tests, will estimating a relation significantly </a:t>
              </a:r>
              <a:r>
                <a:rPr kumimoji="0" lang="en-US" sz="1600" b="0" i="0" u="none" strike="noStrike" kern="1200" cap="none" spc="0" normalizeH="0" baseline="0" noProof="0" dirty="0">
                  <a:ln>
                    <a:noFill/>
                  </a:ln>
                  <a:solidFill>
                    <a:srgbClr val="000000"/>
                  </a:solidFill>
                  <a:effectLst/>
                  <a:uLnTx/>
                  <a:uFillTx/>
                  <a:latin typeface="Corbel"/>
                  <a:ea typeface="+mn-ea"/>
                  <a:cs typeface="+mn-cs"/>
                </a:rPr>
                <a:t>improve model </a:t>
              </a: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fit for an individual?</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52" name="TextBox 51"/>
            <p:cNvSpPr txBox="1"/>
            <p:nvPr/>
          </p:nvSpPr>
          <p:spPr>
            <a:xfrm>
              <a:off x="1274952" y="5334226"/>
              <a:ext cx="3355632" cy="584776"/>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Estimate the model after freeing the optimal relation.</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53" name="TextBox 52"/>
            <p:cNvSpPr txBox="1"/>
            <p:nvPr/>
          </p:nvSpPr>
          <p:spPr>
            <a:xfrm>
              <a:off x="4950168" y="5334226"/>
              <a:ext cx="3355632" cy="585216"/>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Prune non-significant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orbel"/>
                  <a:ea typeface="+mn-ea"/>
                  <a:cs typeface="+mn-cs"/>
                </a:rPr>
                <a:t>individual-level relations. </a:t>
              </a:r>
              <a:endParaRPr kumimoji="0" lang="en-US" sz="1600" b="0" i="0" u="none" strike="noStrike" kern="1200" cap="none" spc="0" normalizeH="0" baseline="0" noProof="0" dirty="0">
                <a:ln>
                  <a:noFill/>
                </a:ln>
                <a:solidFill>
                  <a:srgbClr val="000000"/>
                </a:solidFill>
                <a:effectLst/>
                <a:uLnTx/>
                <a:uFillTx/>
                <a:latin typeface="Corbel"/>
                <a:ea typeface="+mn-ea"/>
                <a:cs typeface="+mn-cs"/>
              </a:endParaRPr>
            </a:p>
          </p:txBody>
        </p:sp>
        <p:sp>
          <p:nvSpPr>
            <p:cNvPr id="54" name="TextBox 53"/>
            <p:cNvSpPr txBox="1"/>
            <p:nvPr/>
          </p:nvSpPr>
          <p:spPr>
            <a:xfrm>
              <a:off x="2991870" y="4828032"/>
              <a:ext cx="79770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80"/>
                  </a:solidFill>
                  <a:effectLst/>
                  <a:uLnTx/>
                  <a:uFillTx/>
                  <a:latin typeface="Corbel"/>
                  <a:ea typeface="+mn-ea"/>
                  <a:cs typeface="+mn-cs"/>
                </a:rPr>
                <a:t>Yes</a:t>
              </a:r>
              <a:endParaRPr kumimoji="0" lang="en-US" sz="2000" b="1" i="0" u="none" strike="noStrike" kern="1200" cap="none" spc="0" normalizeH="0" baseline="0" noProof="0" dirty="0">
                <a:ln>
                  <a:noFill/>
                </a:ln>
                <a:solidFill>
                  <a:srgbClr val="000080"/>
                </a:solidFill>
                <a:effectLst/>
                <a:uLnTx/>
                <a:uFillTx/>
                <a:latin typeface="Corbel"/>
                <a:ea typeface="+mn-ea"/>
                <a:cs typeface="+mn-cs"/>
              </a:endParaRPr>
            </a:p>
          </p:txBody>
        </p:sp>
        <p:cxnSp>
          <p:nvCxnSpPr>
            <p:cNvPr id="55" name="Elbow Connector 54"/>
            <p:cNvCxnSpPr>
              <a:stCxn id="52" idx="1"/>
              <a:endCxn id="51" idx="1"/>
            </p:cNvCxnSpPr>
            <p:nvPr/>
          </p:nvCxnSpPr>
          <p:spPr>
            <a:xfrm rot="10800000">
              <a:off x="1274952" y="4565910"/>
              <a:ext cx="1588" cy="1060704"/>
            </a:xfrm>
            <a:prstGeom prst="bentConnector3">
              <a:avLst>
                <a:gd name="adj1" fmla="val 14395466"/>
              </a:avLst>
            </a:prstGeom>
            <a:ln w="444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97340" y="4828032"/>
              <a:ext cx="767567"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80"/>
                  </a:solidFill>
                  <a:effectLst/>
                  <a:uLnTx/>
                  <a:uFillTx/>
                  <a:latin typeface="Corbel"/>
                  <a:ea typeface="+mn-ea"/>
                  <a:cs typeface="+mn-cs"/>
                </a:rPr>
                <a:t>No</a:t>
              </a:r>
              <a:endParaRPr kumimoji="0" lang="en-US" sz="2000" b="1" i="0" u="none" strike="noStrike" kern="1200" cap="none" spc="0" normalizeH="0" baseline="0" noProof="0" dirty="0">
                <a:ln>
                  <a:noFill/>
                </a:ln>
                <a:solidFill>
                  <a:srgbClr val="000080"/>
                </a:solidFill>
                <a:effectLst/>
                <a:uLnTx/>
                <a:uFillTx/>
                <a:latin typeface="Corbel"/>
                <a:ea typeface="+mn-ea"/>
                <a:cs typeface="+mn-cs"/>
              </a:endParaRPr>
            </a:p>
          </p:txBody>
        </p:sp>
        <p:cxnSp>
          <p:nvCxnSpPr>
            <p:cNvPr id="50" name="Straight Arrow Connector 49"/>
            <p:cNvCxnSpPr>
              <a:stCxn id="51" idx="2"/>
              <a:endCxn id="53" idx="0"/>
            </p:cNvCxnSpPr>
            <p:nvPr/>
          </p:nvCxnSpPr>
          <p:spPr>
            <a:xfrm rot="16200000" flipH="1">
              <a:off x="5471216" y="4177457"/>
              <a:ext cx="475929" cy="1837608"/>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a:endCxn id="52" idx="0"/>
            </p:cNvCxnSpPr>
            <p:nvPr/>
          </p:nvCxnSpPr>
          <p:spPr>
            <a:xfrm rot="5400000">
              <a:off x="3633608" y="4177457"/>
              <a:ext cx="475929" cy="1837608"/>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a:stCxn id="53" idx="2"/>
            <a:endCxn id="67" idx="0"/>
          </p:cNvCxnSpPr>
          <p:nvPr/>
        </p:nvCxnSpPr>
        <p:spPr>
          <a:xfrm rot="5400000">
            <a:off x="6434748" y="6110254"/>
            <a:ext cx="384048" cy="2424"/>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114077" y="262843"/>
            <a:ext cx="3547681" cy="1439963"/>
            <a:chOff x="5114077" y="262843"/>
            <a:chExt cx="3547681" cy="1439963"/>
          </a:xfrm>
        </p:grpSpPr>
        <p:pic>
          <p:nvPicPr>
            <p:cNvPr id="33" name="Picture 32"/>
            <p:cNvPicPr>
              <a:picLocks noChangeAspect="1"/>
            </p:cNvPicPr>
            <p:nvPr/>
          </p:nvPicPr>
          <p:blipFill>
            <a:blip r:embed="rId3"/>
            <a:stretch>
              <a:fillRect/>
            </a:stretch>
          </p:blipFill>
          <p:spPr>
            <a:xfrm>
              <a:off x="6705600" y="294028"/>
              <a:ext cx="1171362" cy="1052762"/>
            </a:xfrm>
            <a:prstGeom prst="rect">
              <a:avLst/>
            </a:prstGeom>
          </p:spPr>
        </p:pic>
        <p:pic>
          <p:nvPicPr>
            <p:cNvPr id="34" name="Picture 33"/>
            <p:cNvPicPr>
              <a:picLocks noChangeAspect="1"/>
            </p:cNvPicPr>
            <p:nvPr/>
          </p:nvPicPr>
          <p:blipFill>
            <a:blip r:embed="rId4"/>
            <a:stretch>
              <a:fillRect/>
            </a:stretch>
          </p:blipFill>
          <p:spPr>
            <a:xfrm>
              <a:off x="5114077" y="262843"/>
              <a:ext cx="1066800" cy="82662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9750" y="812791"/>
              <a:ext cx="1032008" cy="890015"/>
            </a:xfrm>
            <a:prstGeom prst="rect">
              <a:avLst/>
            </a:prstGeom>
          </p:spPr>
        </p:pic>
      </p:grpSp>
    </p:spTree>
    <p:extLst>
      <p:ext uri="{BB962C8B-B14F-4D97-AF65-F5344CB8AC3E}">
        <p14:creationId xmlns:p14="http://schemas.microsoft.com/office/powerpoint/2010/main" val="30605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up)">
                                      <p:cBhvr>
                                        <p:cTn id="33" dur="500"/>
                                        <p:tgtEl>
                                          <p:spTgt spid="62"/>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up)">
                                      <p:cBhvr>
                                        <p:cTn id="41" dur="500"/>
                                        <p:tgtEl>
                                          <p:spTgt spid="58"/>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3"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Evaluating GIMME</a:t>
            </a:r>
            <a:endParaRPr lang="en-US" dirty="0"/>
          </a:p>
        </p:txBody>
      </p:sp>
      <p:graphicFrame>
        <p:nvGraphicFramePr>
          <p:cNvPr id="9" name="Table 8"/>
          <p:cNvGraphicFramePr>
            <a:graphicFrameLocks noGrp="1"/>
          </p:cNvGraphicFramePr>
          <p:nvPr>
            <p:extLst/>
          </p:nvPr>
        </p:nvGraphicFramePr>
        <p:xfrm>
          <a:off x="914400" y="1905000"/>
          <a:ext cx="7467600" cy="4527108"/>
        </p:xfrm>
        <a:graphic>
          <a:graphicData uri="http://schemas.openxmlformats.org/drawingml/2006/table">
            <a:tbl>
              <a:tblPr/>
              <a:tblGrid>
                <a:gridCol w="2926899">
                  <a:extLst>
                    <a:ext uri="{9D8B030D-6E8A-4147-A177-3AD203B41FA5}">
                      <a16:colId xmlns:a16="http://schemas.microsoft.com/office/drawing/2014/main" val="20000"/>
                    </a:ext>
                  </a:extLst>
                </a:gridCol>
                <a:gridCol w="2556023">
                  <a:extLst>
                    <a:ext uri="{9D8B030D-6E8A-4147-A177-3AD203B41FA5}">
                      <a16:colId xmlns:a16="http://schemas.microsoft.com/office/drawing/2014/main" val="20001"/>
                    </a:ext>
                  </a:extLst>
                </a:gridCol>
                <a:gridCol w="1984678">
                  <a:extLst>
                    <a:ext uri="{9D8B030D-6E8A-4147-A177-3AD203B41FA5}">
                      <a16:colId xmlns:a16="http://schemas.microsoft.com/office/drawing/2014/main" val="20002"/>
                    </a:ext>
                  </a:extLst>
                </a:gridCol>
              </a:tblGrid>
              <a:tr h="241905">
                <a:tc>
                  <a:txBody>
                    <a:bodyPr/>
                    <a:lstStyle/>
                    <a:p>
                      <a:pPr algn="ctr" fontAlgn="b"/>
                      <a:r>
                        <a:rPr lang="en-US" sz="2000" b="1" i="0" u="sng" strike="noStrike" dirty="0" smtClean="0">
                          <a:solidFill>
                            <a:srgbClr val="000000"/>
                          </a:solidFill>
                          <a:latin typeface="+mn-lt"/>
                        </a:rPr>
                        <a:t>Undirected </a:t>
                      </a:r>
                      <a:endParaRPr lang="en-US" sz="2000" b="1" i="0" u="sng" strike="noStrike" dirty="0">
                        <a:solidFill>
                          <a:srgbClr val="000000"/>
                        </a:solidFill>
                        <a:latin typeface="+mn-lt"/>
                      </a:endParaRPr>
                    </a:p>
                  </a:txBody>
                  <a:tcPr marL="8959" marR="8959" marT="8959" marB="0" anchor="b">
                    <a:lnL>
                      <a:noFill/>
                    </a:lnL>
                    <a:lnR>
                      <a:noFill/>
                    </a:lnR>
                    <a:lnT>
                      <a:noFill/>
                    </a:lnT>
                    <a:lnB>
                      <a:noFill/>
                    </a:lnB>
                  </a:tcPr>
                </a:tc>
                <a:tc gridSpan="2">
                  <a:txBody>
                    <a:bodyPr/>
                    <a:lstStyle/>
                    <a:p>
                      <a:pPr algn="ctr" fontAlgn="b"/>
                      <a:r>
                        <a:rPr lang="en-US" sz="2000" b="1" i="0" u="sng" strike="noStrike" dirty="0">
                          <a:solidFill>
                            <a:srgbClr val="000000"/>
                          </a:solidFill>
                          <a:latin typeface="+mn-lt"/>
                        </a:rPr>
                        <a:t>Directed</a:t>
                      </a:r>
                    </a:p>
                  </a:txBody>
                  <a:tcPr marL="8959" marR="8959" marT="8959"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448241">
                <a:tc>
                  <a:txBody>
                    <a:bodyPr/>
                    <a:lstStyle/>
                    <a:p>
                      <a:pPr algn="ctr" fontAlgn="b"/>
                      <a:r>
                        <a:rPr lang="en-US" sz="2000" b="0" i="0" u="none" strike="noStrike" dirty="0">
                          <a:solidFill>
                            <a:srgbClr val="000000"/>
                          </a:solidFill>
                          <a:latin typeface="+mn-lt"/>
                        </a:rPr>
                        <a:t>Full Correlation</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a:solidFill>
                            <a:srgbClr val="000000"/>
                          </a:solidFill>
                          <a:latin typeface="+mn-lt"/>
                        </a:rPr>
                        <a:t>DTF lag3</a:t>
                      </a:r>
                    </a:p>
                  </a:txBody>
                  <a:tcPr marL="8959" marR="8959" marT="8959" marB="0" anchor="b">
                    <a:lnL>
                      <a:noFill/>
                    </a:lnL>
                    <a:lnR>
                      <a:noFill/>
                    </a:lnR>
                    <a:lnT>
                      <a:noFill/>
                    </a:lnT>
                    <a:lnB>
                      <a:noFill/>
                    </a:lnB>
                  </a:tcPr>
                </a:tc>
                <a:extLst>
                  <a:ext uri="{0D108BD9-81ED-4DB2-BD59-A6C34878D82A}">
                    <a16:rowId xmlns:a16="http://schemas.microsoft.com/office/drawing/2014/main" val="10001"/>
                  </a:ext>
                </a:extLst>
              </a:tr>
              <a:tr h="278190">
                <a:tc>
                  <a:txBody>
                    <a:bodyPr/>
                    <a:lstStyle/>
                    <a:p>
                      <a:pPr algn="ctr" fontAlgn="b"/>
                      <a:r>
                        <a:rPr lang="en-US" sz="2000" b="0" i="0" u="none" strike="noStrike" dirty="0">
                          <a:solidFill>
                            <a:srgbClr val="000000"/>
                          </a:solidFill>
                          <a:latin typeface="+mn-lt"/>
                        </a:rPr>
                        <a:t>Correlation </a:t>
                      </a:r>
                      <a:r>
                        <a:rPr lang="en-US" sz="2000" b="0" i="0" u="none" strike="noStrike" dirty="0" err="1">
                          <a:solidFill>
                            <a:srgbClr val="000000"/>
                          </a:solidFill>
                          <a:latin typeface="+mn-lt"/>
                        </a:rPr>
                        <a:t>bandpass</a:t>
                      </a:r>
                      <a:r>
                        <a:rPr lang="en-US" sz="2000" b="0" i="0" u="none" strike="noStrike" dirty="0">
                          <a:solidFill>
                            <a:srgbClr val="000000"/>
                          </a:solidFill>
                          <a:latin typeface="+mn-lt"/>
                        </a:rPr>
                        <a:t> 1/2</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DTF lag10</a:t>
                      </a:r>
                    </a:p>
                  </a:txBody>
                  <a:tcPr marL="8959" marR="8959" marT="8959" marB="0" anchor="b">
                    <a:lnL>
                      <a:noFill/>
                    </a:lnL>
                    <a:lnR>
                      <a:noFill/>
                    </a:lnR>
                    <a:lnT>
                      <a:noFill/>
                    </a:lnT>
                    <a:lnB>
                      <a:noFill/>
                    </a:lnB>
                  </a:tcPr>
                </a:tc>
                <a:extLst>
                  <a:ext uri="{0D108BD9-81ED-4DB2-BD59-A6C34878D82A}">
                    <a16:rowId xmlns:a16="http://schemas.microsoft.com/office/drawing/2014/main" val="10002"/>
                  </a:ext>
                </a:extLst>
              </a:tr>
              <a:tr h="267708">
                <a:tc>
                  <a:txBody>
                    <a:bodyPr/>
                    <a:lstStyle/>
                    <a:p>
                      <a:pPr algn="ctr" fontAlgn="b"/>
                      <a:r>
                        <a:rPr lang="en-US" sz="2000" b="0" i="0" u="none" strike="noStrike">
                          <a:solidFill>
                            <a:srgbClr val="000000"/>
                          </a:solidFill>
                          <a:latin typeface="+mn-lt"/>
                        </a:rPr>
                        <a:t>Correlation bandpass 2/8</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A20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S1</a:t>
                      </a:r>
                    </a:p>
                  </a:txBody>
                  <a:tcPr marL="8959" marR="8959" marT="8959" marB="0" anchor="b">
                    <a:lnL>
                      <a:noFill/>
                    </a:lnL>
                    <a:lnR>
                      <a:noFill/>
                    </a:lnR>
                    <a:lnT>
                      <a:noFill/>
                    </a:lnT>
                    <a:lnB>
                      <a:noFill/>
                    </a:lnB>
                  </a:tcPr>
                </a:tc>
                <a:extLst>
                  <a:ext uri="{0D108BD9-81ED-4DB2-BD59-A6C34878D82A}">
                    <a16:rowId xmlns:a16="http://schemas.microsoft.com/office/drawing/2014/main" val="10003"/>
                  </a:ext>
                </a:extLst>
              </a:tr>
              <a:tr h="241905">
                <a:tc>
                  <a:txBody>
                    <a:bodyPr/>
                    <a:lstStyle/>
                    <a:p>
                      <a:pPr algn="ctr" fontAlgn="b"/>
                      <a:r>
                        <a:rPr lang="en-US" sz="2000" b="0" i="0" u="none" strike="noStrike" dirty="0">
                          <a:solidFill>
                            <a:srgbClr val="000000"/>
                          </a:solidFill>
                          <a:latin typeface="+mn-lt"/>
                        </a:rPr>
                        <a:t>Partial Correlation</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B1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H1</a:t>
                      </a:r>
                    </a:p>
                  </a:txBody>
                  <a:tcPr marL="8959" marR="8959" marT="8959" marB="0" anchor="b">
                    <a:lnL>
                      <a:noFill/>
                    </a:lnL>
                    <a:lnR>
                      <a:noFill/>
                    </a:lnR>
                    <a:lnT>
                      <a:noFill/>
                    </a:lnT>
                    <a:lnB>
                      <a:noFill/>
                    </a:lnB>
                  </a:tcPr>
                </a:tc>
                <a:extLst>
                  <a:ext uri="{0D108BD9-81ED-4DB2-BD59-A6C34878D82A}">
                    <a16:rowId xmlns:a16="http://schemas.microsoft.com/office/drawing/2014/main" val="10004"/>
                  </a:ext>
                </a:extLst>
              </a:tr>
              <a:tr h="241905">
                <a:tc>
                  <a:txBody>
                    <a:bodyPr/>
                    <a:lstStyle/>
                    <a:p>
                      <a:pPr algn="ctr" fontAlgn="b"/>
                      <a:r>
                        <a:rPr lang="en-US" sz="2000" b="0" i="0" u="none" strike="noStrike" dirty="0">
                          <a:solidFill>
                            <a:srgbClr val="000000"/>
                          </a:solidFill>
                          <a:latin typeface="+mn-lt"/>
                        </a:rPr>
                        <a:t>ICOV </a:t>
                      </a:r>
                      <a:r>
                        <a:rPr lang="el-GR" sz="2000" b="0" i="0" u="none" strike="noStrike" dirty="0">
                          <a:solidFill>
                            <a:srgbClr val="000000"/>
                          </a:solidFill>
                          <a:latin typeface="+mn-lt"/>
                        </a:rPr>
                        <a:t>λ=5</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lag2</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a:solidFill>
                            <a:srgbClr val="000000"/>
                          </a:solidFill>
                          <a:latin typeface="+mn-lt"/>
                        </a:rPr>
                        <a:t>Gen Synch S2</a:t>
                      </a:r>
                    </a:p>
                  </a:txBody>
                  <a:tcPr marL="8959" marR="8959" marT="8959" marB="0" anchor="b">
                    <a:lnL>
                      <a:noFill/>
                    </a:lnL>
                    <a:lnR>
                      <a:noFill/>
                    </a:lnR>
                    <a:lnT>
                      <a:noFill/>
                    </a:lnT>
                    <a:lnB>
                      <a:noFill/>
                    </a:lnB>
                  </a:tcPr>
                </a:tc>
                <a:extLst>
                  <a:ext uri="{0D108BD9-81ED-4DB2-BD59-A6C34878D82A}">
                    <a16:rowId xmlns:a16="http://schemas.microsoft.com/office/drawing/2014/main" val="10005"/>
                  </a:ext>
                </a:extLst>
              </a:tr>
              <a:tr h="241905">
                <a:tc>
                  <a:txBody>
                    <a:bodyPr/>
                    <a:lstStyle/>
                    <a:p>
                      <a:pPr algn="ctr" fontAlgn="b"/>
                      <a:r>
                        <a:rPr lang="en-US" sz="2000" b="0" i="0" u="none" strike="noStrike">
                          <a:solidFill>
                            <a:srgbClr val="000000"/>
                          </a:solidFill>
                          <a:latin typeface="+mn-lt"/>
                        </a:rPr>
                        <a:t>ICOV </a:t>
                      </a:r>
                      <a:r>
                        <a:rPr lang="el-GR" sz="2000" b="0" i="0" u="none" strike="noStrike">
                          <a:solidFill>
                            <a:srgbClr val="000000"/>
                          </a:solidFill>
                          <a:latin typeface="+mn-lt"/>
                        </a:rPr>
                        <a:t>λ=100</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H2</a:t>
                      </a:r>
                    </a:p>
                  </a:txBody>
                  <a:tcPr marL="8959" marR="8959" marT="8959" marB="0" anchor="b">
                    <a:lnL>
                      <a:noFill/>
                    </a:lnL>
                    <a:lnR>
                      <a:noFill/>
                    </a:lnR>
                    <a:lnT>
                      <a:noFill/>
                    </a:lnT>
                    <a:lnB>
                      <a:noFill/>
                    </a:lnB>
                  </a:tcPr>
                </a:tc>
                <a:extLst>
                  <a:ext uri="{0D108BD9-81ED-4DB2-BD59-A6C34878D82A}">
                    <a16:rowId xmlns:a16="http://schemas.microsoft.com/office/drawing/2014/main" val="10006"/>
                  </a:ext>
                </a:extLst>
              </a:tr>
              <a:tr h="241905">
                <a:tc>
                  <a:txBody>
                    <a:bodyPr/>
                    <a:lstStyle/>
                    <a:p>
                      <a:pPr algn="ctr" fontAlgn="b"/>
                      <a:r>
                        <a:rPr lang="en-US" sz="2000" b="0" i="0" u="none" strike="noStrike">
                          <a:solidFill>
                            <a:srgbClr val="000000"/>
                          </a:solidFill>
                          <a:latin typeface="+mn-lt"/>
                        </a:rPr>
                        <a:t>MI</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Patel's </a:t>
                      </a:r>
                      <a:r>
                        <a:rPr lang="el-GR" sz="2000" b="0" i="0" u="none" strike="noStrike" dirty="0">
                          <a:solidFill>
                            <a:srgbClr val="000000"/>
                          </a:solidFill>
                          <a:latin typeface="+mn-lt"/>
                        </a:rPr>
                        <a:t>τ</a:t>
                      </a:r>
                    </a:p>
                  </a:txBody>
                  <a:tcPr marL="8959" marR="8959" marT="8959" marB="0" anchor="b">
                    <a:lnL>
                      <a:noFill/>
                    </a:lnL>
                    <a:lnR>
                      <a:noFill/>
                    </a:lnR>
                    <a:lnT>
                      <a:noFill/>
                    </a:lnT>
                    <a:lnB>
                      <a:noFill/>
                    </a:lnB>
                  </a:tcPr>
                </a:tc>
                <a:extLst>
                  <a:ext uri="{0D108BD9-81ED-4DB2-BD59-A6C34878D82A}">
                    <a16:rowId xmlns:a16="http://schemas.microsoft.com/office/drawing/2014/main" val="10007"/>
                  </a:ext>
                </a:extLst>
              </a:tr>
              <a:tr h="280206">
                <a:tc>
                  <a:txBody>
                    <a:bodyPr/>
                    <a:lstStyle/>
                    <a:p>
                      <a:pPr algn="ctr" fontAlgn="b"/>
                      <a:r>
                        <a:rPr lang="en-US" sz="2000" b="0" i="0" u="none" strike="noStrike">
                          <a:solidFill>
                            <a:srgbClr val="000000"/>
                          </a:solidFill>
                          <a:latin typeface="+mn-lt"/>
                        </a:rPr>
                        <a:t>Partial MI</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GGC lag1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Patel's </a:t>
                      </a:r>
                      <a:r>
                        <a:rPr lang="el-GR" sz="2000" b="0" i="0" u="none" strike="noStrike" dirty="0">
                          <a:solidFill>
                            <a:srgbClr val="000000"/>
                          </a:solidFill>
                          <a:latin typeface="+mn-lt"/>
                        </a:rPr>
                        <a:t>τ </a:t>
                      </a:r>
                      <a:r>
                        <a:rPr lang="en-US" sz="2000" b="0" i="0" u="none" strike="noStrike" dirty="0">
                          <a:solidFill>
                            <a:srgbClr val="000000"/>
                          </a:solidFill>
                          <a:latin typeface="+mn-lt"/>
                        </a:rPr>
                        <a:t>bin0.75</a:t>
                      </a:r>
                    </a:p>
                  </a:txBody>
                  <a:tcPr marL="8959" marR="8959" marT="8959" marB="0" anchor="b">
                    <a:lnL>
                      <a:noFill/>
                    </a:lnL>
                    <a:lnR>
                      <a:noFill/>
                    </a:lnR>
                    <a:lnT>
                      <a:noFill/>
                    </a:lnT>
                    <a:lnB>
                      <a:noFill/>
                    </a:lnB>
                  </a:tcPr>
                </a:tc>
                <a:extLst>
                  <a:ext uri="{0D108BD9-81ED-4DB2-BD59-A6C34878D82A}">
                    <a16:rowId xmlns:a16="http://schemas.microsoft.com/office/drawing/2014/main" val="10008"/>
                  </a:ext>
                </a:extLst>
              </a:tr>
              <a:tr h="241905">
                <a:tc>
                  <a:txBody>
                    <a:bodyPr/>
                    <a:lstStyle/>
                    <a:p>
                      <a:pPr algn="ctr" fontAlgn="b"/>
                      <a:r>
                        <a:rPr lang="en-US" sz="2000" b="0" i="0" u="none" strike="noStrike">
                          <a:solidFill>
                            <a:srgbClr val="000000"/>
                          </a:solidFill>
                          <a:latin typeface="+mn-lt"/>
                        </a:rPr>
                        <a:t>Coherence A3</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GGC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CCD</a:t>
                      </a:r>
                    </a:p>
                  </a:txBody>
                  <a:tcPr marL="8959" marR="8959" marT="8959" marB="0" anchor="b">
                    <a:lnL>
                      <a:noFill/>
                    </a:lnL>
                    <a:lnR>
                      <a:noFill/>
                    </a:lnR>
                    <a:lnT>
                      <a:noFill/>
                    </a:lnT>
                    <a:lnB>
                      <a:noFill/>
                    </a:lnB>
                  </a:tcPr>
                </a:tc>
                <a:extLst>
                  <a:ext uri="{0D108BD9-81ED-4DB2-BD59-A6C34878D82A}">
                    <a16:rowId xmlns:a16="http://schemas.microsoft.com/office/drawing/2014/main" val="10009"/>
                  </a:ext>
                </a:extLst>
              </a:tr>
              <a:tr h="241905">
                <a:tc>
                  <a:txBody>
                    <a:bodyPr/>
                    <a:lstStyle/>
                    <a:p>
                      <a:pPr algn="ctr" fontAlgn="b"/>
                      <a:r>
                        <a:rPr lang="en-US" sz="2000" b="0" i="0" u="none" strike="noStrike">
                          <a:solidFill>
                            <a:srgbClr val="000000"/>
                          </a:solidFill>
                          <a:latin typeface="+mn-lt"/>
                        </a:rPr>
                        <a:t>Coherence B3</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PDC lag1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CPC </a:t>
                      </a:r>
                    </a:p>
                  </a:txBody>
                  <a:tcPr marL="8959" marR="8959" marT="8959" marB="0" anchor="b">
                    <a:lnL>
                      <a:noFill/>
                    </a:lnL>
                    <a:lnR>
                      <a:noFill/>
                    </a:lnR>
                    <a:lnT>
                      <a:noFill/>
                    </a:lnT>
                    <a:lnB>
                      <a:noFill/>
                    </a:lnB>
                  </a:tcPr>
                </a:tc>
                <a:extLst>
                  <a:ext uri="{0D108BD9-81ED-4DB2-BD59-A6C34878D82A}">
                    <a16:rowId xmlns:a16="http://schemas.microsoft.com/office/drawing/2014/main" val="10010"/>
                  </a:ext>
                </a:extLst>
              </a:tr>
              <a:tr h="241905">
                <a:tc>
                  <a:txBody>
                    <a:bodyPr/>
                    <a:lstStyle/>
                    <a:p>
                      <a:pPr algn="ctr" fontAlgn="b"/>
                      <a:r>
                        <a:rPr lang="en-US" sz="2000" b="0" i="0" u="none" strike="noStrike">
                          <a:solidFill>
                            <a:srgbClr val="000000"/>
                          </a:solidFill>
                          <a:latin typeface="+mn-lt"/>
                        </a:rPr>
                        <a:t>Patel's </a:t>
                      </a:r>
                      <a:r>
                        <a:rPr lang="el-GR" sz="2000" b="0" i="0" u="none" strike="noStrike">
                          <a:solidFill>
                            <a:srgbClr val="000000"/>
                          </a:solidFill>
                          <a:latin typeface="+mn-lt"/>
                        </a:rPr>
                        <a:t>κ</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PDC lag3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FCI</a:t>
                      </a:r>
                    </a:p>
                  </a:txBody>
                  <a:tcPr marL="8959" marR="8959" marT="8959" marB="0" anchor="b">
                    <a:lnL>
                      <a:noFill/>
                    </a:lnL>
                    <a:lnR>
                      <a:noFill/>
                    </a:lnR>
                    <a:lnT>
                      <a:noFill/>
                    </a:lnT>
                    <a:lnB>
                      <a:noFill/>
                    </a:lnB>
                  </a:tcPr>
                </a:tc>
                <a:extLst>
                  <a:ext uri="{0D108BD9-81ED-4DB2-BD59-A6C34878D82A}">
                    <a16:rowId xmlns:a16="http://schemas.microsoft.com/office/drawing/2014/main" val="10011"/>
                  </a:ext>
                </a:extLst>
              </a:tr>
              <a:tr h="241905">
                <a:tc>
                  <a:txBody>
                    <a:bodyPr/>
                    <a:lstStyle/>
                    <a:p>
                      <a:pPr algn="ctr" fontAlgn="b"/>
                      <a:r>
                        <a:rPr lang="en-US" sz="2000" b="0" i="0" u="none" strike="noStrike">
                          <a:solidFill>
                            <a:srgbClr val="000000"/>
                          </a:solidFill>
                          <a:latin typeface="+mn-lt"/>
                        </a:rPr>
                        <a:t>Patel's </a:t>
                      </a:r>
                      <a:r>
                        <a:rPr lang="el-GR" sz="2000" b="0" i="0" u="none" strike="noStrike">
                          <a:solidFill>
                            <a:srgbClr val="000000"/>
                          </a:solidFill>
                          <a:latin typeface="+mn-lt"/>
                        </a:rPr>
                        <a:t>κ </a:t>
                      </a:r>
                      <a:r>
                        <a:rPr lang="en-US" sz="2000" b="0" i="0" u="none" strike="noStrike">
                          <a:solidFill>
                            <a:srgbClr val="000000"/>
                          </a:solidFill>
                          <a:latin typeface="+mn-lt"/>
                        </a:rPr>
                        <a:t>bin0.75</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PDC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PC</a:t>
                      </a:r>
                    </a:p>
                  </a:txBody>
                  <a:tcPr marL="8959" marR="8959" marT="8959" marB="0" anchor="b">
                    <a:lnL>
                      <a:noFill/>
                    </a:lnL>
                    <a:lnR>
                      <a:noFill/>
                    </a:lnR>
                    <a:lnT>
                      <a:noFill/>
                    </a:lnT>
                    <a:lnB>
                      <a:noFill/>
                    </a:lnB>
                  </a:tcPr>
                </a:tc>
                <a:extLst>
                  <a:ext uri="{0D108BD9-81ED-4DB2-BD59-A6C34878D82A}">
                    <a16:rowId xmlns:a16="http://schemas.microsoft.com/office/drawing/2014/main" val="10012"/>
                  </a:ext>
                </a:extLst>
              </a:tr>
              <a:tr h="241905">
                <a:tc>
                  <a:txBody>
                    <a:bodyPr/>
                    <a:lstStyle/>
                    <a:p>
                      <a:pPr algn="ctr" fontAlgn="b"/>
                      <a:endParaRPr lang="en-US" sz="2000" b="0" i="0" u="none" strike="noStrike">
                        <a:solidFill>
                          <a:srgbClr val="000000"/>
                        </a:solidFill>
                        <a:latin typeface="+mn-lt"/>
                      </a:endParaRP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err="1">
                          <a:solidFill>
                            <a:srgbClr val="000000"/>
                          </a:solidFill>
                          <a:latin typeface="+mn-lt"/>
                        </a:rPr>
                        <a:t>LiNGAM</a:t>
                      </a:r>
                      <a:endParaRPr lang="en-US" sz="2000" b="0" i="0" u="none" strike="noStrike" dirty="0">
                        <a:solidFill>
                          <a:srgbClr val="000000"/>
                        </a:solidFill>
                        <a:latin typeface="+mn-lt"/>
                      </a:endParaRP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GES</a:t>
                      </a:r>
                    </a:p>
                  </a:txBody>
                  <a:tcPr marL="8959" marR="8959" marT="8959" marB="0" anchor="b">
                    <a:lnL>
                      <a:noFill/>
                    </a:lnL>
                    <a:lnR>
                      <a:noFill/>
                    </a:lnR>
                    <a:lnT>
                      <a:noFill/>
                    </a:lnT>
                    <a:lnB>
                      <a:noFill/>
                    </a:lnB>
                  </a:tcPr>
                </a:tc>
                <a:extLst>
                  <a:ext uri="{0D108BD9-81ED-4DB2-BD59-A6C34878D82A}">
                    <a16:rowId xmlns:a16="http://schemas.microsoft.com/office/drawing/2014/main" val="10013"/>
                  </a:ext>
                </a:extLst>
              </a:tr>
            </a:tbl>
          </a:graphicData>
        </a:graphic>
      </p:graphicFrame>
      <p:cxnSp>
        <p:nvCxnSpPr>
          <p:cNvPr id="11" name="Straight Arrow Connector 10"/>
          <p:cNvCxnSpPr/>
          <p:nvPr/>
        </p:nvCxnSpPr>
        <p:spPr>
          <a:xfrm>
            <a:off x="3121572" y="2057400"/>
            <a:ext cx="457200" cy="0"/>
          </a:xfrm>
          <a:prstGeom prst="straightConnector1">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6794938" y="2057400"/>
            <a:ext cx="457200" cy="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52400" y="6355976"/>
            <a:ext cx="18288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a:ea typeface="+mn-ea"/>
                <a:cs typeface="+mn-cs"/>
              </a:rPr>
              <a:t>Smith et al. (2011)</a:t>
            </a:r>
            <a:endParaRPr kumimoji="0" lang="en-US" sz="1400" b="0" i="0" u="none" strike="noStrike" kern="1200" cap="none" spc="0" normalizeH="0" baseline="0" noProof="0" dirty="0">
              <a:ln>
                <a:noFill/>
              </a:ln>
              <a:solidFill>
                <a:prstClr val="black"/>
              </a:solidFill>
              <a:effectLst/>
              <a:uLnTx/>
              <a:uFillTx/>
              <a:latin typeface="Corbel"/>
              <a:ea typeface="+mn-ea"/>
              <a:cs typeface="+mn-cs"/>
            </a:endParaRPr>
          </a:p>
        </p:txBody>
      </p:sp>
      <p:sp>
        <p:nvSpPr>
          <p:cNvPr id="7" name="TextBox 6"/>
          <p:cNvSpPr txBox="1"/>
          <p:nvPr/>
        </p:nvSpPr>
        <p:spPr>
          <a:xfrm>
            <a:off x="457200" y="1295400"/>
            <a:ext cx="8215087"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uLnTx/>
                <a:uFillTx/>
                <a:latin typeface="Corbel"/>
                <a:ea typeface="+mn-ea"/>
                <a:cs typeface="Tw Cen MT"/>
              </a:rPr>
              <a:t>Compared to 38 temporal network methods used in fMRI analyses</a:t>
            </a:r>
            <a:endParaRPr kumimoji="0" lang="en-US" sz="2200" b="1" i="0" u="none" strike="noStrike" kern="1200" cap="none" spc="0" normalizeH="0" baseline="0" noProof="0" dirty="0">
              <a:ln>
                <a:noFill/>
              </a:ln>
              <a:solidFill>
                <a:prstClr val="black"/>
              </a:solidFill>
              <a:effectLst/>
              <a:uLnTx/>
              <a:uFillTx/>
              <a:latin typeface="Corbel"/>
              <a:ea typeface="+mn-ea"/>
              <a:cs typeface="Tw Cen MT"/>
            </a:endParaRPr>
          </a:p>
        </p:txBody>
      </p:sp>
    </p:spTree>
    <p:extLst>
      <p:ext uri="{BB962C8B-B14F-4D97-AF65-F5344CB8AC3E}">
        <p14:creationId xmlns:p14="http://schemas.microsoft.com/office/powerpoint/2010/main" val="2102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1268" y="1371600"/>
            <a:ext cx="8294132" cy="5002768"/>
            <a:chOff x="621268" y="1371600"/>
            <a:chExt cx="8294132" cy="5002768"/>
          </a:xfrm>
        </p:grpSpPr>
        <p:graphicFrame>
          <p:nvGraphicFramePr>
            <p:cNvPr id="5" name="Chart 4"/>
            <p:cNvGraphicFramePr/>
            <p:nvPr>
              <p:extLst/>
            </p:nvPr>
          </p:nvGraphicFramePr>
          <p:xfrm>
            <a:off x="990600" y="1524000"/>
            <a:ext cx="7924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70466" y="2863334"/>
              <a:ext cx="335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rbel"/>
                  <a:ea typeface="+mn-ea"/>
                  <a:cs typeface="+mn-cs"/>
                </a:rPr>
                <a:t>% of True Adjacencies Identified</a:t>
              </a:r>
              <a:endParaRPr kumimoji="0" lang="en-US" sz="1800" b="1" i="0" u="none" strike="noStrike" kern="1200" cap="none" spc="0" normalizeH="0" baseline="0" noProof="0" dirty="0">
                <a:ln>
                  <a:noFill/>
                </a:ln>
                <a:solidFill>
                  <a:prstClr val="black"/>
                </a:solidFill>
                <a:effectLst/>
                <a:uLnTx/>
                <a:uFillTx/>
                <a:latin typeface="Corbel"/>
                <a:ea typeface="+mn-ea"/>
                <a:cs typeface="+mn-cs"/>
              </a:endParaRPr>
            </a:p>
          </p:txBody>
        </p:sp>
        <p:sp>
          <p:nvSpPr>
            <p:cNvPr id="9" name="TextBox 8"/>
            <p:cNvSpPr txBox="1"/>
            <p:nvPr/>
          </p:nvSpPr>
          <p:spPr>
            <a:xfrm>
              <a:off x="2057400" y="6005036"/>
              <a:ext cx="3352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rbel"/>
                  <a:ea typeface="+mn-ea"/>
                  <a:cs typeface="+mn-cs"/>
                </a:rPr>
                <a:t>Simulation Conditions</a:t>
              </a:r>
              <a:endParaRPr kumimoji="0" lang="en-US" sz="1800" b="1" i="0" u="none" strike="noStrike" kern="1200" cap="none" spc="0" normalizeH="0" baseline="0" noProof="0" dirty="0">
                <a:ln>
                  <a:noFill/>
                </a:ln>
                <a:solidFill>
                  <a:prstClr val="black"/>
                </a:solidFill>
                <a:effectLst/>
                <a:uLnTx/>
                <a:uFillTx/>
                <a:latin typeface="Corbel"/>
                <a:ea typeface="+mn-ea"/>
                <a:cs typeface="+mn-cs"/>
              </a:endParaRPr>
            </a:p>
          </p:txBody>
        </p:sp>
      </p:grpSp>
      <p:sp>
        <p:nvSpPr>
          <p:cNvPr id="2" name="Title 1"/>
          <p:cNvSpPr>
            <a:spLocks noGrp="1"/>
          </p:cNvSpPr>
          <p:nvPr>
            <p:ph type="title"/>
          </p:nvPr>
        </p:nvSpPr>
        <p:spPr>
          <a:xfrm>
            <a:off x="228600" y="152400"/>
            <a:ext cx="8686800" cy="1371600"/>
          </a:xfrm>
        </p:spPr>
        <p:txBody>
          <a:bodyPr>
            <a:noAutofit/>
          </a:bodyPr>
          <a:lstStyle/>
          <a:p>
            <a:r>
              <a:rPr lang="en-US" dirty="0" smtClean="0">
                <a:solidFill>
                  <a:srgbClr val="C00000"/>
                </a:solidFill>
              </a:rPr>
              <a:t>GIMME wins!</a:t>
            </a:r>
            <a:endParaRPr lang="en-US" dirty="0">
              <a:solidFill>
                <a:srgbClr val="C00000"/>
              </a:solidFill>
            </a:endParaRPr>
          </a:p>
        </p:txBody>
      </p:sp>
      <p:sp>
        <p:nvSpPr>
          <p:cNvPr id="8" name="Oval 7"/>
          <p:cNvSpPr/>
          <p:nvPr/>
        </p:nvSpPr>
        <p:spPr>
          <a:xfrm>
            <a:off x="3733800" y="1447800"/>
            <a:ext cx="2514600" cy="2125276"/>
          </a:xfrm>
          <a:prstGeom prst="ellipse">
            <a:avLst/>
          </a:prstGeom>
          <a:noFill/>
          <a:ln w="38100" cmpd="sng">
            <a:solidFill>
              <a:srgbClr val="F29B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7" name="TextBox 6"/>
          <p:cNvSpPr txBox="1"/>
          <p:nvPr/>
        </p:nvSpPr>
        <p:spPr>
          <a:xfrm>
            <a:off x="152400" y="6374368"/>
            <a:ext cx="29419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a:ea typeface="+mn-ea"/>
                <a:cs typeface="+mn-cs"/>
              </a:rPr>
              <a:t>Gates &amp; </a:t>
            </a:r>
            <a:r>
              <a:rPr kumimoji="0" lang="en-US" sz="1400" b="0" i="0" u="none" strike="noStrike" kern="1200" cap="none" spc="0" normalizeH="0" baseline="0" noProof="0" dirty="0" err="1" smtClean="0">
                <a:ln>
                  <a:noFill/>
                </a:ln>
                <a:solidFill>
                  <a:prstClr val="black"/>
                </a:solidFill>
                <a:effectLst/>
                <a:uLnTx/>
                <a:uFillTx/>
                <a:latin typeface="Corbel"/>
                <a:ea typeface="+mn-ea"/>
                <a:cs typeface="+mn-cs"/>
              </a:rPr>
              <a:t>Molenaar</a:t>
            </a:r>
            <a:r>
              <a:rPr kumimoji="0" lang="en-US" sz="1400" b="0" i="0" u="none" strike="noStrike" kern="1200" cap="none" spc="0" normalizeH="0" baseline="0" noProof="0" dirty="0" smtClean="0">
                <a:ln>
                  <a:noFill/>
                </a:ln>
                <a:solidFill>
                  <a:prstClr val="black"/>
                </a:solidFill>
                <a:effectLst/>
                <a:uLnTx/>
                <a:uFillTx/>
                <a:latin typeface="Corbel"/>
                <a:ea typeface="+mn-ea"/>
                <a:cs typeface="+mn-cs"/>
              </a:rPr>
              <a:t> (2012) </a:t>
            </a:r>
            <a:endParaRPr kumimoji="0" lang="en-US" sz="1400" b="0" i="0" u="none" strike="noStrike" kern="1200" cap="none" spc="0" normalizeH="0" baseline="0" noProof="0" dirty="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23140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371600"/>
          </a:xfrm>
        </p:spPr>
        <p:txBody>
          <a:bodyPr/>
          <a:lstStyle/>
          <a:p>
            <a:r>
              <a:rPr lang="en-US" dirty="0" smtClean="0">
                <a:solidFill>
                  <a:srgbClr val="C00000"/>
                </a:solidFill>
              </a:rPr>
              <a:t>Access Program</a:t>
            </a:r>
            <a:endParaRPr lang="en-US" dirty="0">
              <a:solidFill>
                <a:srgbClr val="C00000"/>
              </a:solidFill>
            </a:endParaRPr>
          </a:p>
        </p:txBody>
      </p:sp>
      <p:sp>
        <p:nvSpPr>
          <p:cNvPr id="3" name="Rectangle 2"/>
          <p:cNvSpPr/>
          <p:nvPr/>
        </p:nvSpPr>
        <p:spPr>
          <a:xfrm>
            <a:off x="304800" y="1518821"/>
            <a:ext cx="7772400"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rbel"/>
                <a:ea typeface="+mn-ea"/>
                <a:cs typeface="+mn-cs"/>
              </a:rPr>
              <a:t>Download R</a:t>
            </a: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Download and install </a:t>
            </a:r>
            <a:r>
              <a:rPr kumimoji="0" lang="en-US" sz="2400" b="0" i="0" u="none" strike="noStrike" kern="1200" cap="none" spc="0" normalizeH="0" baseline="0" noProof="0" dirty="0">
                <a:ln>
                  <a:noFill/>
                </a:ln>
                <a:solidFill>
                  <a:srgbClr val="000000"/>
                </a:solidFill>
                <a:effectLst/>
                <a:uLnTx/>
                <a:uFillTx/>
                <a:latin typeface="Corbel"/>
                <a:ea typeface="+mn-ea"/>
                <a:cs typeface="+mn-cs"/>
              </a:rPr>
              <a:t>following directions at </a:t>
            </a:r>
            <a:r>
              <a:rPr kumimoji="0" lang="en-US" sz="2400" b="0" i="0" u="none" strike="noStrike" kern="1200" cap="none" spc="0" normalizeH="0" baseline="0" noProof="0" dirty="0">
                <a:ln>
                  <a:noFill/>
                </a:ln>
                <a:solidFill>
                  <a:srgbClr val="000000"/>
                </a:solidFill>
                <a:effectLst/>
                <a:uLnTx/>
                <a:uFillTx/>
                <a:latin typeface="Corbel"/>
                <a:ea typeface="+mn-ea"/>
                <a:cs typeface="+mn-cs"/>
                <a:hlinkClick r:id="rId2"/>
              </a:rPr>
              <a:t>https://www.r-project.org</a:t>
            </a:r>
            <a:r>
              <a:rPr kumimoji="0" lang="en-US" sz="2400" b="0" i="0" u="none" strike="noStrike" kern="1200" cap="none" spc="0" normalizeH="0" baseline="0" noProof="0" dirty="0" smtClean="0">
                <a:ln>
                  <a:noFill/>
                </a:ln>
                <a:solidFill>
                  <a:srgbClr val="000000"/>
                </a:solidFill>
                <a:effectLst/>
                <a:uLnTx/>
                <a:uFillTx/>
                <a:latin typeface="Corbel"/>
                <a:ea typeface="+mn-ea"/>
                <a:cs typeface="+mn-cs"/>
                <a:hlinkClick r:id="rId2"/>
              </a:rPr>
              <a:t>/</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Corbel"/>
                <a:ea typeface="+mn-ea"/>
                <a:cs typeface="+mn-cs"/>
              </a:rPr>
              <a:t>Get </a:t>
            </a:r>
            <a:r>
              <a:rPr kumimoji="0" lang="en-US" sz="2400" b="1" i="0" u="none" strike="noStrike" kern="1200" cap="none" spc="0" normalizeH="0" baseline="0" noProof="0" dirty="0" err="1" smtClean="0">
                <a:ln>
                  <a:noFill/>
                </a:ln>
                <a:solidFill>
                  <a:srgbClr val="000000"/>
                </a:solidFill>
                <a:effectLst/>
                <a:uLnTx/>
                <a:uFillTx/>
                <a:latin typeface="Corbel"/>
                <a:ea typeface="+mn-ea"/>
                <a:cs typeface="+mn-cs"/>
              </a:rPr>
              <a:t>gimme</a:t>
            </a:r>
            <a:endParaRPr kumimoji="0" lang="en-US" sz="2400" b="1" i="0" u="none" strike="noStrike" kern="1200" cap="none" spc="0" normalizeH="0" baseline="0" noProof="0" dirty="0" smtClean="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Freely available on CRAN: </a:t>
            </a:r>
            <a:r>
              <a:rPr kumimoji="0" lang="en-US" sz="2400" b="0" i="0" u="none" strike="noStrike" kern="1200" cap="none" spc="0" normalizeH="0" baseline="0" noProof="0" dirty="0" smtClean="0">
                <a:ln>
                  <a:noFill/>
                </a:ln>
                <a:solidFill>
                  <a:srgbClr val="000000"/>
                </a:solidFill>
                <a:effectLst/>
                <a:uLnTx/>
                <a:uFillTx/>
                <a:latin typeface="Corbel"/>
                <a:ea typeface="+mn-ea"/>
                <a:cs typeface="+mn-cs"/>
                <a:hlinkClick r:id="rId3"/>
              </a:rPr>
              <a:t>https</a:t>
            </a:r>
            <a:r>
              <a:rPr kumimoji="0" lang="en-US" sz="2400" b="0" i="0" u="none" strike="noStrike" kern="1200" cap="none" spc="0" normalizeH="0" baseline="0" noProof="0" dirty="0">
                <a:ln>
                  <a:noFill/>
                </a:ln>
                <a:solidFill>
                  <a:srgbClr val="000000"/>
                </a:solidFill>
                <a:effectLst/>
                <a:uLnTx/>
                <a:uFillTx/>
                <a:latin typeface="Corbel"/>
                <a:ea typeface="+mn-ea"/>
                <a:cs typeface="+mn-cs"/>
                <a:hlinkClick r:id="rId3"/>
              </a:rPr>
              <a:t>://</a:t>
            </a:r>
            <a:r>
              <a:rPr kumimoji="0" lang="en-US" sz="2400" b="0" i="0" u="none" strike="noStrike" kern="1200" cap="none" spc="0" normalizeH="0" baseline="0" noProof="0" dirty="0" smtClean="0">
                <a:ln>
                  <a:noFill/>
                </a:ln>
                <a:solidFill>
                  <a:srgbClr val="000000"/>
                </a:solidFill>
                <a:effectLst/>
                <a:uLnTx/>
                <a:uFillTx/>
                <a:latin typeface="Corbel"/>
                <a:ea typeface="+mn-ea"/>
                <a:cs typeface="+mn-cs"/>
                <a:hlinkClick r:id="rId3"/>
              </a:rPr>
              <a:t>cran.r-project.org/web/packages/gimme/index.html</a:t>
            </a:r>
            <a:endParaRPr kumimoji="0" lang="en-US" sz="2400" b="0" i="0" u="none" strike="noStrike" kern="1200" cap="none" spc="0" normalizeH="0" baseline="0" noProof="0" dirty="0" smtClean="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Corbel"/>
                <a:ea typeface="+mn-ea"/>
                <a:cs typeface="+mn-cs"/>
              </a:rPr>
              <a:t>In R Console, </a:t>
            </a:r>
            <a:r>
              <a:rPr kumimoji="0" lang="en-US" sz="2400" b="0" i="1" u="none" strike="noStrike" kern="1200" cap="none" spc="0" normalizeH="0" baseline="0" noProof="0" dirty="0" err="1" smtClean="0">
                <a:ln>
                  <a:noFill/>
                </a:ln>
                <a:solidFill>
                  <a:srgbClr val="A15CB4"/>
                </a:solidFill>
                <a:effectLst/>
                <a:uLnTx/>
                <a:uFillTx/>
                <a:latin typeface="Corbel"/>
                <a:ea typeface="+mn-ea"/>
                <a:cs typeface="+mn-cs"/>
              </a:rPr>
              <a:t>install.packages</a:t>
            </a:r>
            <a:r>
              <a:rPr kumimoji="0" lang="en-US" sz="2400" b="0" i="1" u="none" strike="noStrike" kern="1200" cap="none" spc="0" normalizeH="0" baseline="0" noProof="0" dirty="0" smtClean="0">
                <a:ln>
                  <a:noFill/>
                </a:ln>
                <a:solidFill>
                  <a:srgbClr val="A15CB4"/>
                </a:solidFill>
                <a:effectLst/>
                <a:uLnTx/>
                <a:uFillTx/>
                <a:latin typeface="Corbel"/>
                <a:ea typeface="+mn-ea"/>
                <a:cs typeface="+mn-cs"/>
              </a:rPr>
              <a:t>(“</a:t>
            </a:r>
            <a:r>
              <a:rPr kumimoji="0" lang="en-US" sz="2400" b="0" i="1" u="none" strike="noStrike" kern="1200" cap="none" spc="0" normalizeH="0" baseline="0" noProof="0" dirty="0" err="1" smtClean="0">
                <a:ln>
                  <a:noFill/>
                </a:ln>
                <a:solidFill>
                  <a:srgbClr val="A15CB4"/>
                </a:solidFill>
                <a:effectLst/>
                <a:uLnTx/>
                <a:uFillTx/>
                <a:latin typeface="Corbel"/>
                <a:ea typeface="+mn-ea"/>
                <a:cs typeface="+mn-cs"/>
              </a:rPr>
              <a:t>gimme</a:t>
            </a:r>
            <a:r>
              <a:rPr kumimoji="0" lang="en-US" sz="2400" b="0" i="1" u="none" strike="noStrike" kern="1200" cap="none" spc="0" normalizeH="0" baseline="0" noProof="0" dirty="0" smtClean="0">
                <a:ln>
                  <a:noFill/>
                </a:ln>
                <a:solidFill>
                  <a:srgbClr val="A15CB4"/>
                </a:solidFill>
                <a:effectLst/>
                <a:uLnTx/>
                <a:uFillTx/>
                <a:latin typeface="Corbel"/>
                <a:ea typeface="+mn-ea"/>
                <a:cs typeface="+mn-cs"/>
              </a:rPr>
              <a:t>”, </a:t>
            </a:r>
            <a:r>
              <a:rPr kumimoji="0" lang="en-US" sz="2400" b="0" i="1" u="none" strike="noStrike" kern="1200" cap="none" spc="0" normalizeH="0" baseline="0" noProof="0" dirty="0" err="1" smtClean="0">
                <a:ln>
                  <a:noFill/>
                </a:ln>
                <a:solidFill>
                  <a:srgbClr val="A15CB4"/>
                </a:solidFill>
                <a:effectLst/>
                <a:uLnTx/>
                <a:uFillTx/>
                <a:latin typeface="Corbel"/>
                <a:ea typeface="+mn-ea"/>
                <a:cs typeface="+mn-cs"/>
              </a:rPr>
              <a:t>depen</a:t>
            </a:r>
            <a:r>
              <a:rPr kumimoji="0" lang="en-US" sz="2400" b="0" i="1" u="none" strike="noStrike" kern="1200" cap="none" spc="0" normalizeH="0" baseline="0" noProof="0" dirty="0" smtClean="0">
                <a:ln>
                  <a:noFill/>
                </a:ln>
                <a:solidFill>
                  <a:srgbClr val="A15CB4"/>
                </a:solidFill>
                <a:effectLst/>
                <a:uLnTx/>
                <a:uFillTx/>
                <a:latin typeface="Corbel"/>
                <a:ea typeface="+mn-ea"/>
                <a:cs typeface="+mn-cs"/>
              </a:rPr>
              <a:t>=T)</a:t>
            </a:r>
            <a:endParaRPr kumimoji="0" lang="en-US" sz="2400" b="0" i="1" u="none" strike="noStrike" kern="1200" cap="none" spc="0" normalizeH="0" baseline="0" noProof="0" dirty="0">
              <a:ln>
                <a:noFill/>
              </a:ln>
              <a:solidFill>
                <a:srgbClr val="A15CB4"/>
              </a:solidFill>
              <a:effectLst/>
              <a:uLnTx/>
              <a:uFillTx/>
              <a:latin typeface="Corbel"/>
              <a:ea typeface="+mn-ea"/>
              <a:cs typeface="+mn-cs"/>
            </a:endParaRPr>
          </a:p>
        </p:txBody>
      </p:sp>
      <p:pic>
        <p:nvPicPr>
          <p:cNvPr id="4" name="Picture 3"/>
          <p:cNvPicPr>
            <a:picLocks noChangeAspect="1"/>
          </p:cNvPicPr>
          <p:nvPr/>
        </p:nvPicPr>
        <p:blipFill>
          <a:blip r:embed="rId4"/>
          <a:stretch>
            <a:fillRect/>
          </a:stretch>
        </p:blipFill>
        <p:spPr>
          <a:xfrm>
            <a:off x="5867400" y="2286000"/>
            <a:ext cx="2665710" cy="2065557"/>
          </a:xfrm>
          <a:prstGeom prst="rect">
            <a:avLst/>
          </a:prstGeom>
        </p:spPr>
      </p:pic>
    </p:spTree>
    <p:extLst>
      <p:ext uri="{BB962C8B-B14F-4D97-AF65-F5344CB8AC3E}">
        <p14:creationId xmlns:p14="http://schemas.microsoft.com/office/powerpoint/2010/main" val="203335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34400" cy="1371600"/>
          </a:xfrm>
        </p:spPr>
        <p:txBody>
          <a:bodyPr>
            <a:normAutofit/>
          </a:bodyPr>
          <a:lstStyle/>
          <a:p>
            <a:r>
              <a:rPr lang="en-US" dirty="0" smtClean="0">
                <a:solidFill>
                  <a:srgbClr val="C00000"/>
                </a:solidFill>
              </a:rPr>
              <a:t>Access Data</a:t>
            </a:r>
            <a:endParaRPr lang="en-US" dirty="0">
              <a:solidFill>
                <a:srgbClr val="C00000"/>
              </a:solidFill>
            </a:endParaRPr>
          </a:p>
        </p:txBody>
      </p:sp>
      <p:sp>
        <p:nvSpPr>
          <p:cNvPr id="3" name="Content Placeholder 2"/>
          <p:cNvSpPr>
            <a:spLocks noGrp="1"/>
          </p:cNvSpPr>
          <p:nvPr>
            <p:ph idx="1"/>
          </p:nvPr>
        </p:nvSpPr>
        <p:spPr>
          <a:xfrm>
            <a:off x="533401" y="2819400"/>
            <a:ext cx="3581400" cy="3429000"/>
          </a:xfrm>
        </p:spPr>
        <p:txBody>
          <a:bodyPr>
            <a:normAutofit/>
          </a:bodyPr>
          <a:lstStyle/>
          <a:p>
            <a:pPr marL="34290" indent="0">
              <a:buNone/>
            </a:pPr>
            <a:r>
              <a:rPr lang="en-US" sz="2400" b="1" dirty="0" smtClean="0">
                <a:solidFill>
                  <a:srgbClr val="000000"/>
                </a:solidFill>
              </a:rPr>
              <a:t>Simulated Data</a:t>
            </a:r>
            <a:endParaRPr lang="en-US" sz="2400" b="1" dirty="0">
              <a:solidFill>
                <a:srgbClr val="000000"/>
              </a:solidFill>
            </a:endParaRPr>
          </a:p>
          <a:p>
            <a:pPr lvl="1" indent="-182880"/>
            <a:r>
              <a:rPr lang="en-US" sz="2400" i="1" dirty="0" err="1">
                <a:solidFill>
                  <a:srgbClr val="000000"/>
                </a:solidFill>
              </a:rPr>
              <a:t>p</a:t>
            </a:r>
            <a:r>
              <a:rPr lang="en-US" sz="2400" i="1" dirty="0" err="1" smtClean="0">
                <a:solidFill>
                  <a:srgbClr val="000000"/>
                </a:solidFill>
              </a:rPr>
              <a:t>lay_data</a:t>
            </a:r>
            <a:r>
              <a:rPr lang="en-US" sz="2400" dirty="0" smtClean="0">
                <a:solidFill>
                  <a:srgbClr val="000000"/>
                </a:solidFill>
              </a:rPr>
              <a:t> folder</a:t>
            </a:r>
          </a:p>
          <a:p>
            <a:pPr lvl="1" indent="-182880"/>
            <a:r>
              <a:rPr lang="en-US" sz="2400" dirty="0" smtClean="0">
                <a:solidFill>
                  <a:srgbClr val="000000"/>
                </a:solidFill>
              </a:rPr>
              <a:t>N = 20 </a:t>
            </a:r>
            <a:r>
              <a:rPr lang="en-US" sz="2400" dirty="0" smtClean="0">
                <a:solidFill>
                  <a:srgbClr val="000000"/>
                </a:solidFill>
                <a:sym typeface="Wingdings" panose="05000000000000000000" pitchFamily="2" charset="2"/>
              </a:rPr>
              <a:t> each with file named </a:t>
            </a:r>
            <a:r>
              <a:rPr lang="en-US" sz="2400" i="1" dirty="0" smtClean="0">
                <a:solidFill>
                  <a:srgbClr val="000000"/>
                </a:solidFill>
                <a:sym typeface="Wingdings" panose="05000000000000000000" pitchFamily="2" charset="2"/>
              </a:rPr>
              <a:t>sub#.txt</a:t>
            </a:r>
            <a:endParaRPr lang="en-US" sz="2400" i="1" dirty="0" smtClean="0">
              <a:solidFill>
                <a:srgbClr val="000000"/>
              </a:solidFill>
            </a:endParaRPr>
          </a:p>
          <a:p>
            <a:pPr lvl="1" indent="-182880"/>
            <a:r>
              <a:rPr lang="en-US" sz="2400" dirty="0" smtClean="0">
                <a:solidFill>
                  <a:srgbClr val="000000"/>
                </a:solidFill>
              </a:rPr>
              <a:t>8 variables </a:t>
            </a:r>
            <a:r>
              <a:rPr lang="en-US" sz="2400" dirty="0" smtClean="0">
                <a:solidFill>
                  <a:srgbClr val="000000"/>
                </a:solidFill>
                <a:sym typeface="Wingdings" panose="05000000000000000000" pitchFamily="2" charset="2"/>
              </a:rPr>
              <a:t> columns in file</a:t>
            </a:r>
            <a:endParaRPr lang="en-US" sz="2400" dirty="0" smtClean="0">
              <a:solidFill>
                <a:srgbClr val="000000"/>
              </a:solidFill>
            </a:endParaRPr>
          </a:p>
          <a:p>
            <a:pPr lvl="1" indent="-182880"/>
            <a:r>
              <a:rPr lang="en-US" sz="2400" dirty="0" smtClean="0">
                <a:solidFill>
                  <a:srgbClr val="000000"/>
                </a:solidFill>
              </a:rPr>
              <a:t>150 time points </a:t>
            </a:r>
            <a:r>
              <a:rPr lang="en-US" sz="2400" dirty="0" smtClean="0">
                <a:solidFill>
                  <a:srgbClr val="000000"/>
                </a:solidFill>
                <a:sym typeface="Wingdings" panose="05000000000000000000" pitchFamily="2" charset="2"/>
              </a:rPr>
              <a:t> rows in files</a:t>
            </a:r>
            <a:endParaRPr lang="en-US" sz="2400" dirty="0">
              <a:solidFill>
                <a:srgbClr val="000000"/>
              </a:solidFill>
            </a:endParaRPr>
          </a:p>
        </p:txBody>
      </p:sp>
      <p:sp>
        <p:nvSpPr>
          <p:cNvPr id="5" name="Title 1"/>
          <p:cNvSpPr txBox="1">
            <a:spLocks/>
          </p:cNvSpPr>
          <p:nvPr/>
        </p:nvSpPr>
        <p:spPr>
          <a:xfrm>
            <a:off x="381000" y="1384852"/>
            <a:ext cx="8382000" cy="152400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4000" b="1" kern="1200">
                <a:solidFill>
                  <a:schemeClr val="bg1">
                    <a:lumMod val="50000"/>
                  </a:schemeClr>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prstClr val="white">
                    <a:lumMod val="50000"/>
                  </a:prstClr>
                </a:solidFill>
                <a:effectLst/>
                <a:uLnTx/>
                <a:uFillTx/>
                <a:latin typeface="Corbel"/>
                <a:ea typeface="+mj-ea"/>
                <a:cs typeface="Corbel"/>
                <a:hlinkClick r:id="rId2"/>
              </a:rPr>
              <a:t>https</a:t>
            </a:r>
            <a:r>
              <a:rPr kumimoji="0" lang="en-US" sz="2800" b="0" i="0" u="none" strike="noStrike" kern="1200" cap="none" spc="0" normalizeH="0" baseline="0" noProof="0" dirty="0" smtClean="0">
                <a:ln>
                  <a:noFill/>
                </a:ln>
                <a:solidFill>
                  <a:srgbClr val="7F7F7F"/>
                </a:solidFill>
                <a:effectLst/>
                <a:uLnTx/>
                <a:uFillTx/>
                <a:latin typeface="Corbel"/>
                <a:ea typeface="+mj-ea"/>
                <a:cs typeface="Corbel"/>
                <a:hlinkClick r:id="rId2"/>
              </a:rPr>
              <a:t>://sites.lsa.umich.edu/methods-hour/workshops</a:t>
            </a:r>
            <a:endParaRPr kumimoji="0" lang="en-US" sz="2800" b="0" i="0" u="none" strike="noStrike" kern="1200" cap="none" spc="0" normalizeH="0" baseline="0" noProof="0" dirty="0" smtClean="0">
              <a:ln>
                <a:noFill/>
              </a:ln>
              <a:solidFill>
                <a:srgbClr val="7F7F7F"/>
              </a:solidFill>
              <a:effectLst/>
              <a:uLnTx/>
              <a:uFillTx/>
              <a:latin typeface="Corbel"/>
              <a:ea typeface="+mj-ea"/>
              <a:cs typeface="Corbel"/>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lumMod val="50000"/>
                </a:prstClr>
              </a:solidFill>
              <a:effectLst/>
              <a:uLnTx/>
              <a:uFillTx/>
              <a:latin typeface="Corbel"/>
              <a:ea typeface="+mj-ea"/>
              <a:cs typeface="Corbe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697" y="2667000"/>
            <a:ext cx="4549478" cy="3132307"/>
          </a:xfrm>
          <a:prstGeom prst="rect">
            <a:avLst/>
          </a:prstGeom>
        </p:spPr>
      </p:pic>
    </p:spTree>
    <p:extLst>
      <p:ext uri="{BB962C8B-B14F-4D97-AF65-F5344CB8AC3E}">
        <p14:creationId xmlns:p14="http://schemas.microsoft.com/office/powerpoint/2010/main" val="283936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nchor="ctr"/>
          <a:lstStyle/>
          <a:p>
            <a:r>
              <a:rPr lang="en-US" altLang="en-US" dirty="0" smtClean="0">
                <a:ea typeface="ＭＳ Ｐゴシック" panose="020B0600070205080204" pitchFamily="34" charset="-128"/>
              </a:rPr>
              <a:t>GIMME setup </a:t>
            </a:r>
          </a:p>
        </p:txBody>
      </p:sp>
      <p:sp>
        <p:nvSpPr>
          <p:cNvPr id="51203" name="Content Placeholder 2"/>
          <p:cNvSpPr>
            <a:spLocks noGrp="1"/>
          </p:cNvSpPr>
          <p:nvPr>
            <p:ph idx="1"/>
          </p:nvPr>
        </p:nvSpPr>
        <p:spPr>
          <a:xfrm>
            <a:off x="457200" y="1394191"/>
            <a:ext cx="2590800" cy="4778009"/>
          </a:xfrm>
        </p:spPr>
        <p:txBody>
          <a:bodyPr>
            <a:normAutofit/>
          </a:bodyPr>
          <a:lstStyle/>
          <a:p>
            <a:pPr marL="0" indent="0">
              <a:spcAft>
                <a:spcPts val="1200"/>
              </a:spcAft>
              <a:buNone/>
            </a:pPr>
            <a:r>
              <a:rPr lang="en-US" altLang="en-US" dirty="0" smtClean="0">
                <a:ea typeface="ＭＳ Ｐゴシック" panose="020B0600070205080204" pitchFamily="34" charset="-128"/>
              </a:rPr>
              <a:t>1. Create a </a:t>
            </a:r>
            <a:r>
              <a:rPr lang="en-US" altLang="en-US" i="1" dirty="0" smtClean="0">
                <a:ea typeface="ＭＳ Ｐゴシック" panose="020B0600070205080204" pitchFamily="34" charset="-128"/>
              </a:rPr>
              <a:t>data </a:t>
            </a:r>
            <a:r>
              <a:rPr lang="en-US" altLang="en-US" dirty="0" smtClean="0">
                <a:ea typeface="ＭＳ Ｐゴシック" panose="020B0600070205080204" pitchFamily="34" charset="-128"/>
              </a:rPr>
              <a:t>folder </a:t>
            </a:r>
          </a:p>
          <a:p>
            <a:pPr marL="0" indent="0">
              <a:spcAft>
                <a:spcPts val="1200"/>
              </a:spcAft>
              <a:buNone/>
            </a:pPr>
            <a:r>
              <a:rPr lang="en-US" altLang="en-US" dirty="0" smtClean="0">
                <a:ea typeface="ＭＳ Ｐゴシック" panose="020B0600070205080204" pitchFamily="34" charset="-128"/>
              </a:rPr>
              <a:t>2. Create an </a:t>
            </a:r>
            <a:r>
              <a:rPr lang="en-US" altLang="en-US" i="1" dirty="0" smtClean="0">
                <a:ea typeface="ＭＳ Ｐゴシック" panose="020B0600070205080204" pitchFamily="34" charset="-128"/>
              </a:rPr>
              <a:t>output </a:t>
            </a:r>
            <a:r>
              <a:rPr lang="en-US" altLang="en-US" dirty="0" smtClean="0">
                <a:ea typeface="ＭＳ Ｐゴシック" panose="020B0600070205080204" pitchFamily="34" charset="-128"/>
              </a:rPr>
              <a:t>folder</a:t>
            </a:r>
          </a:p>
          <a:p>
            <a:pPr marL="0" indent="0">
              <a:buNone/>
            </a:pPr>
            <a:r>
              <a:rPr lang="en-US" altLang="en-US" dirty="0" smtClean="0">
                <a:ea typeface="ＭＳ Ｐゴシック" panose="020B0600070205080204" pitchFamily="34" charset="-128"/>
              </a:rPr>
              <a:t>3. Open R, </a:t>
            </a:r>
            <a:r>
              <a:rPr lang="en-US" altLang="en-US" dirty="0">
                <a:ea typeface="ＭＳ Ｐゴシック" panose="020B0600070205080204" pitchFamily="34" charset="-128"/>
              </a:rPr>
              <a:t>and make sure </a:t>
            </a:r>
            <a:r>
              <a:rPr lang="en-US" altLang="en-US" dirty="0" smtClean="0">
                <a:ea typeface="ＭＳ Ｐゴシック" panose="020B0600070205080204" pitchFamily="34" charset="-128"/>
              </a:rPr>
              <a:t>these folders are in a </a:t>
            </a:r>
            <a:r>
              <a:rPr lang="en-US" altLang="en-US" dirty="0">
                <a:ea typeface="ＭＳ Ｐゴシック" panose="020B0600070205080204" pitchFamily="34" charset="-128"/>
              </a:rPr>
              <a:t>searchable </a:t>
            </a:r>
            <a:r>
              <a:rPr lang="en-US" altLang="en-US" dirty="0" smtClean="0">
                <a:ea typeface="ＭＳ Ｐゴシック" panose="020B0600070205080204" pitchFamily="34" charset="-128"/>
              </a:rPr>
              <a:t>path</a:t>
            </a:r>
          </a:p>
          <a:p>
            <a:pPr marL="0" indent="0">
              <a:spcBef>
                <a:spcPts val="0"/>
              </a:spcBef>
              <a:spcAft>
                <a:spcPts val="1200"/>
              </a:spcAft>
              <a:buNone/>
            </a:pPr>
            <a:r>
              <a:rPr lang="en-US" altLang="en-US" i="1" dirty="0" err="1" smtClean="0">
                <a:solidFill>
                  <a:srgbClr val="A15CB4"/>
                </a:solidFill>
                <a:ea typeface="ＭＳ Ｐゴシック" panose="020B0600070205080204" pitchFamily="34" charset="-128"/>
              </a:rPr>
              <a:t>setwd</a:t>
            </a:r>
            <a:r>
              <a:rPr lang="en-US" altLang="en-US" i="1" dirty="0" smtClean="0">
                <a:solidFill>
                  <a:srgbClr val="A15CB4"/>
                </a:solidFill>
                <a:ea typeface="ＭＳ Ｐゴシック" panose="020B0600070205080204" pitchFamily="34" charset="-128"/>
              </a:rPr>
              <a:t>(“C:/Users/</a:t>
            </a:r>
            <a:r>
              <a:rPr lang="en-US" altLang="en-US" i="1" dirty="0" err="1" smtClean="0">
                <a:solidFill>
                  <a:srgbClr val="A15CB4"/>
                </a:solidFill>
                <a:ea typeface="ＭＳ Ｐゴシック" panose="020B0600070205080204" pitchFamily="34" charset="-128"/>
              </a:rPr>
              <a:t>abeltz</a:t>
            </a:r>
            <a:r>
              <a:rPr lang="en-US" altLang="en-US" i="1" dirty="0" smtClean="0">
                <a:solidFill>
                  <a:srgbClr val="A15CB4"/>
                </a:solidFill>
                <a:ea typeface="ＭＳ Ｐゴシック" panose="020B0600070205080204" pitchFamily="34" charset="-128"/>
              </a:rPr>
              <a:t>/Desktop/workshop”)</a:t>
            </a:r>
            <a:endParaRPr lang="en-US" altLang="en-US" i="1" dirty="0">
              <a:solidFill>
                <a:srgbClr val="A15CB4"/>
              </a:solidFill>
              <a:ea typeface="ＭＳ Ｐゴシック" panose="020B0600070205080204" pitchFamily="34" charset="-128"/>
            </a:endParaRPr>
          </a:p>
          <a:p>
            <a:pPr marL="0" indent="0">
              <a:buNone/>
            </a:pPr>
            <a:r>
              <a:rPr lang="en-US" altLang="en-US" dirty="0" smtClean="0">
                <a:ea typeface="ＭＳ Ｐゴシック" panose="020B0600070205080204" pitchFamily="34" charset="-128"/>
              </a:rPr>
              <a:t>4. Load GIMME</a:t>
            </a:r>
          </a:p>
          <a:p>
            <a:pPr marL="0" indent="0">
              <a:spcBef>
                <a:spcPts val="0"/>
              </a:spcBef>
              <a:spcAft>
                <a:spcPts val="1200"/>
              </a:spcAft>
              <a:buNone/>
            </a:pPr>
            <a:r>
              <a:rPr lang="en-US" altLang="en-US" i="1" dirty="0">
                <a:solidFill>
                  <a:srgbClr val="A15CB4"/>
                </a:solidFill>
                <a:ea typeface="ＭＳ Ｐゴシック" panose="020B0600070205080204" pitchFamily="34" charset="-128"/>
              </a:rPr>
              <a:t>l</a:t>
            </a:r>
            <a:r>
              <a:rPr lang="en-US" altLang="en-US" i="1" dirty="0" smtClean="0">
                <a:solidFill>
                  <a:srgbClr val="A15CB4"/>
                </a:solidFill>
                <a:ea typeface="ＭＳ Ｐゴシック" panose="020B0600070205080204" pitchFamily="34" charset="-128"/>
              </a:rPr>
              <a:t>ibrary(</a:t>
            </a:r>
            <a:r>
              <a:rPr lang="en-US" altLang="en-US" i="1" dirty="0" err="1" smtClean="0">
                <a:solidFill>
                  <a:srgbClr val="A15CB4"/>
                </a:solidFill>
                <a:ea typeface="ＭＳ Ｐゴシック" panose="020B0600070205080204" pitchFamily="34" charset="-128"/>
              </a:rPr>
              <a:t>gimme</a:t>
            </a:r>
            <a:r>
              <a:rPr lang="en-US" altLang="en-US" i="1" dirty="0" smtClean="0">
                <a:solidFill>
                  <a:srgbClr val="A15CB4"/>
                </a:solidFill>
                <a:ea typeface="ＭＳ Ｐゴシック" panose="020B0600070205080204" pitchFamily="34" charset="-128"/>
              </a:rPr>
              <a:t>)</a:t>
            </a:r>
          </a:p>
          <a:p>
            <a:pPr marL="0" indent="0">
              <a:buNone/>
            </a:pPr>
            <a:r>
              <a:rPr lang="en-US" altLang="en-US" dirty="0" smtClean="0">
                <a:ea typeface="ＭＳ Ｐゴシック" panose="020B0600070205080204" pitchFamily="34" charset="-128"/>
              </a:rPr>
              <a:t>5. Try to load GUI</a:t>
            </a:r>
            <a:endParaRPr lang="en-US" altLang="en-US" dirty="0">
              <a:ea typeface="ＭＳ Ｐゴシック" panose="020B0600070205080204" pitchFamily="34" charset="-128"/>
            </a:endParaRPr>
          </a:p>
          <a:p>
            <a:pPr marL="0" indent="0">
              <a:spcBef>
                <a:spcPts val="0"/>
              </a:spcBef>
              <a:buNone/>
            </a:pPr>
            <a:r>
              <a:rPr lang="en-US" altLang="en-US" i="1" dirty="0" smtClean="0">
                <a:solidFill>
                  <a:srgbClr val="A15CB4"/>
                </a:solidFill>
                <a:ea typeface="ＭＳ Ｐゴシック" panose="020B0600070205080204" pitchFamily="34" charset="-128"/>
              </a:rPr>
              <a:t>gimmeInteractive()</a:t>
            </a:r>
            <a:endParaRPr lang="en-US" altLang="en-US" i="1" dirty="0">
              <a:solidFill>
                <a:srgbClr val="A15CB4"/>
              </a:solidFill>
              <a:ea typeface="ＭＳ Ｐゴシック" panose="020B0600070205080204" pitchFamily="34" charset="-128"/>
            </a:endParaRPr>
          </a:p>
          <a:p>
            <a:pPr marL="0" indent="0">
              <a:buNone/>
            </a:pPr>
            <a:endParaRPr lang="en-US" altLang="en-US" i="1" dirty="0">
              <a:solidFill>
                <a:srgbClr val="A15CB4"/>
              </a:solidFill>
              <a:ea typeface="ＭＳ Ｐゴシック" panose="020B0600070205080204"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513825"/>
            <a:ext cx="5486400" cy="4442276"/>
          </a:xfrm>
          <a:prstGeom prst="rect">
            <a:avLst/>
          </a:prstGeom>
        </p:spPr>
      </p:pic>
      <p:sp>
        <p:nvSpPr>
          <p:cNvPr id="4" name="Rectangle 3"/>
          <p:cNvSpPr/>
          <p:nvPr/>
        </p:nvSpPr>
        <p:spPr>
          <a:xfrm>
            <a:off x="5715000" y="3886200"/>
            <a:ext cx="2819400" cy="304800"/>
          </a:xfrm>
          <a:prstGeom prst="rect">
            <a:avLst/>
          </a:prstGeom>
          <a:noFill/>
          <a:ln w="44450">
            <a:solidFill>
              <a:srgbClr val="F29B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4100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0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smtClean="0"/>
              <a:t>GIMME GUI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0"/>
            <a:ext cx="5250187" cy="4800600"/>
          </a:xfrm>
        </p:spPr>
      </p:pic>
    </p:spTree>
    <p:extLst>
      <p:ext uri="{BB962C8B-B14F-4D97-AF65-F5344CB8AC3E}">
        <p14:creationId xmlns:p14="http://schemas.microsoft.com/office/powerpoint/2010/main" val="26600437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Basic Question</a:t>
            </a:r>
            <a:endParaRPr lang="en-US" dirty="0">
              <a:solidFill>
                <a:srgbClr val="C00000"/>
              </a:solidFill>
            </a:endParaRPr>
          </a:p>
        </p:txBody>
      </p:sp>
      <p:sp>
        <p:nvSpPr>
          <p:cNvPr id="40963" name="Rectangle 3"/>
          <p:cNvSpPr>
            <a:spLocks noGrp="1" noChangeArrowheads="1"/>
          </p:cNvSpPr>
          <p:nvPr>
            <p:ph type="body" idx="4294967295"/>
          </p:nvPr>
        </p:nvSpPr>
        <p:spPr>
          <a:xfrm>
            <a:off x="304800" y="1295400"/>
            <a:ext cx="8610600" cy="5105400"/>
          </a:xfrm>
        </p:spPr>
        <p:txBody>
          <a:bodyPr/>
          <a:lstStyle/>
          <a:p>
            <a:pPr marL="118872" indent="0">
              <a:lnSpc>
                <a:spcPct val="100000"/>
              </a:lnSpc>
              <a:buNone/>
            </a:pPr>
            <a:endParaRPr lang="en-US" sz="2400" dirty="0" smtClean="0">
              <a:solidFill>
                <a:srgbClr val="000000"/>
              </a:solidFill>
            </a:endParaRPr>
          </a:p>
          <a:p>
            <a:pPr>
              <a:lnSpc>
                <a:spcPct val="100000"/>
              </a:lnSpc>
              <a:buFontTx/>
              <a:buNone/>
            </a:pPr>
            <a:r>
              <a:rPr lang="en-US" sz="2400" dirty="0" smtClean="0">
                <a:solidFill>
                  <a:srgbClr val="000000"/>
                </a:solidFill>
              </a:rPr>
              <a:t>Can results obtained in analyses of </a:t>
            </a:r>
            <a:r>
              <a:rPr lang="en-US" sz="2400" b="1" dirty="0" smtClean="0">
                <a:solidFill>
                  <a:srgbClr val="000000"/>
                </a:solidFill>
              </a:rPr>
              <a:t>inter</a:t>
            </a:r>
            <a:r>
              <a:rPr lang="en-US" sz="2400" dirty="0" smtClean="0">
                <a:solidFill>
                  <a:srgbClr val="000000"/>
                </a:solidFill>
              </a:rPr>
              <a:t>-individual variation be validly generalized to the subject-specific level of </a:t>
            </a:r>
            <a:r>
              <a:rPr lang="en-US" sz="2400" b="1" dirty="0" smtClean="0">
                <a:solidFill>
                  <a:srgbClr val="000000"/>
                </a:solidFill>
              </a:rPr>
              <a:t>intra</a:t>
            </a:r>
            <a:r>
              <a:rPr lang="en-US" sz="2400" dirty="0" smtClean="0">
                <a:solidFill>
                  <a:srgbClr val="000000"/>
                </a:solidFill>
              </a:rPr>
              <a:t>-individual variation, and vice versa?</a:t>
            </a:r>
          </a:p>
          <a:p>
            <a:pPr>
              <a:lnSpc>
                <a:spcPct val="100000"/>
              </a:lnSpc>
              <a:buFontTx/>
              <a:buNone/>
            </a:pPr>
            <a:endParaRPr lang="en-US" sz="2400" dirty="0">
              <a:solidFill>
                <a:srgbClr val="000000"/>
              </a:solidFill>
            </a:endParaRPr>
          </a:p>
          <a:p>
            <a:pPr algn="ctr">
              <a:lnSpc>
                <a:spcPct val="100000"/>
              </a:lnSpc>
              <a:buFontTx/>
              <a:buNone/>
            </a:pPr>
            <a:r>
              <a:rPr lang="en-US" sz="2400" u="sng" dirty="0" smtClean="0">
                <a:solidFill>
                  <a:srgbClr val="000000"/>
                </a:solidFill>
              </a:rPr>
              <a:t>Definitive Answer</a:t>
            </a:r>
            <a:endParaRPr lang="en-US" sz="2400" dirty="0" smtClean="0">
              <a:solidFill>
                <a:srgbClr val="000000"/>
              </a:solidFill>
            </a:endParaRPr>
          </a:p>
          <a:p>
            <a:pPr>
              <a:lnSpc>
                <a:spcPct val="100000"/>
              </a:lnSpc>
              <a:buFontTx/>
              <a:buNone/>
            </a:pPr>
            <a:r>
              <a:rPr lang="nl-NL" sz="2400" dirty="0">
                <a:solidFill>
                  <a:srgbClr val="000000"/>
                </a:solidFill>
              </a:rPr>
              <a:t>Molenaar, P.C.M. (2004). </a:t>
            </a:r>
            <a:r>
              <a:rPr lang="en-US" sz="2400" dirty="0">
                <a:solidFill>
                  <a:srgbClr val="000000"/>
                </a:solidFill>
              </a:rPr>
              <a:t>A manifesto on Psychology as idiographic science: Bringing the person back into scientific psychology, this time forever. </a:t>
            </a:r>
            <a:r>
              <a:rPr lang="en-US" sz="2400" i="1" dirty="0">
                <a:solidFill>
                  <a:srgbClr val="000000"/>
                </a:solidFill>
              </a:rPr>
              <a:t>Measurement, 2</a:t>
            </a:r>
            <a:r>
              <a:rPr lang="en-US" sz="2400" dirty="0">
                <a:solidFill>
                  <a:srgbClr val="000000"/>
                </a:solidFill>
              </a:rPr>
              <a:t>(4), </a:t>
            </a:r>
            <a:r>
              <a:rPr lang="en-US" sz="2400" dirty="0" smtClean="0">
                <a:solidFill>
                  <a:srgbClr val="000000"/>
                </a:solidFill>
              </a:rPr>
              <a:t>201-218.</a:t>
            </a:r>
          </a:p>
          <a:p>
            <a:pPr>
              <a:buFontTx/>
              <a:buNone/>
            </a:pPr>
            <a:endParaRPr lang="en-US" dirty="0" smtClean="0">
              <a:solidFill>
                <a:srgbClr val="000000"/>
              </a:solidFill>
            </a:endParaRPr>
          </a:p>
        </p:txBody>
      </p:sp>
    </p:spTree>
    <p:extLst>
      <p:ext uri="{BB962C8B-B14F-4D97-AF65-F5344CB8AC3E}">
        <p14:creationId xmlns:p14="http://schemas.microsoft.com/office/powerpoint/2010/main" val="1179121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smtClean="0"/>
              <a:t>GIMME from R Console</a:t>
            </a:r>
            <a:endParaRPr lang="en-US" dirty="0"/>
          </a:p>
        </p:txBody>
      </p:sp>
      <p:sp>
        <p:nvSpPr>
          <p:cNvPr id="6" name="Content Placeholder 8"/>
          <p:cNvSpPr>
            <a:spLocks noGrp="1"/>
          </p:cNvSpPr>
          <p:nvPr>
            <p:ph idx="1"/>
          </p:nvPr>
        </p:nvSpPr>
        <p:spPr>
          <a:xfrm>
            <a:off x="457200" y="3886200"/>
            <a:ext cx="8458200" cy="2743200"/>
          </a:xfrm>
        </p:spPr>
        <p:txBody>
          <a:bodyPr>
            <a:noAutofit/>
          </a:bodyPr>
          <a:lstStyle/>
          <a:p>
            <a:pPr marL="457200" indent="-457200">
              <a:spcBef>
                <a:spcPts val="0"/>
              </a:spcBef>
              <a:spcAft>
                <a:spcPts val="600"/>
              </a:spcAft>
              <a:buNone/>
            </a:pPr>
            <a:r>
              <a:rPr lang="en-US" sz="1800" b="1" dirty="0" smtClean="0"/>
              <a:t>data: </a:t>
            </a:r>
            <a:r>
              <a:rPr lang="en-US" sz="1800" dirty="0" smtClean="0"/>
              <a:t>Path to directory where data files are located. </a:t>
            </a:r>
          </a:p>
          <a:p>
            <a:pPr marL="457200" indent="-457200">
              <a:spcBef>
                <a:spcPts val="0"/>
              </a:spcBef>
              <a:spcAft>
                <a:spcPts val="600"/>
              </a:spcAft>
              <a:buNone/>
            </a:pPr>
            <a:r>
              <a:rPr lang="en-US" sz="1800" b="1" dirty="0" smtClean="0"/>
              <a:t>out: </a:t>
            </a:r>
            <a:r>
              <a:rPr lang="en-US" sz="1800" dirty="0" smtClean="0"/>
              <a:t>Path to directory where results will be stored.</a:t>
            </a:r>
          </a:p>
          <a:p>
            <a:pPr marL="457200" indent="-457200">
              <a:spcBef>
                <a:spcPts val="0"/>
              </a:spcBef>
              <a:spcAft>
                <a:spcPts val="600"/>
              </a:spcAft>
              <a:buNone/>
            </a:pPr>
            <a:r>
              <a:rPr lang="en-US" sz="1800" b="1" dirty="0" err="1" smtClean="0"/>
              <a:t>sep</a:t>
            </a:r>
            <a:r>
              <a:rPr lang="en-US" sz="1800" b="1" dirty="0" smtClean="0"/>
              <a:t>: </a:t>
            </a:r>
            <a:r>
              <a:rPr lang="en-US" sz="1800" dirty="0" smtClean="0"/>
              <a:t>Spacing of data files. “” for space-, “/t” for tab-, and “,” for comma-delimited.</a:t>
            </a:r>
          </a:p>
          <a:p>
            <a:pPr marL="457200" indent="-457200">
              <a:spcBef>
                <a:spcPts val="0"/>
              </a:spcBef>
              <a:spcAft>
                <a:spcPts val="600"/>
              </a:spcAft>
              <a:buNone/>
            </a:pPr>
            <a:r>
              <a:rPr lang="en-US" sz="1800" b="1" dirty="0" smtClean="0"/>
              <a:t>header: </a:t>
            </a:r>
            <a:r>
              <a:rPr lang="en-US" sz="1800" dirty="0" smtClean="0"/>
              <a:t>TRUE for data files with headers.</a:t>
            </a:r>
          </a:p>
          <a:p>
            <a:pPr marL="457200" indent="-457200">
              <a:spcBef>
                <a:spcPts val="0"/>
              </a:spcBef>
              <a:spcAft>
                <a:spcPts val="600"/>
              </a:spcAft>
              <a:buNone/>
            </a:pPr>
            <a:r>
              <a:rPr lang="en-US" sz="1800" b="1" dirty="0" err="1" smtClean="0"/>
              <a:t>ar</a:t>
            </a:r>
            <a:r>
              <a:rPr lang="en-US" sz="1800" b="1" dirty="0" smtClean="0"/>
              <a:t>: </a:t>
            </a:r>
            <a:r>
              <a:rPr lang="en-US" sz="1800" dirty="0" smtClean="0"/>
              <a:t>TRUE if gimme should begin search with autoregressive paths open.</a:t>
            </a:r>
          </a:p>
          <a:p>
            <a:pPr marL="457200" indent="-457200">
              <a:spcBef>
                <a:spcPts val="0"/>
              </a:spcBef>
              <a:spcAft>
                <a:spcPts val="600"/>
              </a:spcAft>
              <a:buNone/>
            </a:pPr>
            <a:r>
              <a:rPr lang="en-US" sz="1800" b="1" dirty="0" smtClean="0"/>
              <a:t>plot: </a:t>
            </a:r>
            <a:r>
              <a:rPr lang="en-US" sz="1800" dirty="0" smtClean="0"/>
              <a:t>TRUE if plots should be included in output.</a:t>
            </a:r>
          </a:p>
          <a:p>
            <a:pPr marL="457200" indent="-457200">
              <a:spcBef>
                <a:spcPts val="0"/>
              </a:spcBef>
              <a:spcAft>
                <a:spcPts val="600"/>
              </a:spcAft>
              <a:buNone/>
            </a:pPr>
            <a:r>
              <a:rPr lang="en-US" sz="1800" b="1" dirty="0" smtClean="0"/>
              <a:t>paths:  </a:t>
            </a:r>
            <a:r>
              <a:rPr lang="en-US" sz="1800" i="1" dirty="0" smtClean="0">
                <a:solidFill>
                  <a:srgbClr val="000000"/>
                </a:solidFill>
              </a:rPr>
              <a:t>lavaan</a:t>
            </a:r>
            <a:r>
              <a:rPr lang="en-US" sz="1800" dirty="0" smtClean="0"/>
              <a:t>- style syntax containing initial paths to begin model search. </a:t>
            </a:r>
          </a:p>
          <a:p>
            <a:pPr marL="457200" indent="-457200">
              <a:spcBef>
                <a:spcPts val="0"/>
              </a:spcBef>
              <a:spcAft>
                <a:spcPts val="600"/>
              </a:spcAft>
              <a:buNone/>
            </a:pPr>
            <a:r>
              <a:rPr lang="en-US" sz="1800" b="1" dirty="0" err="1"/>
              <a:t>groupcutoff</a:t>
            </a:r>
            <a:r>
              <a:rPr lang="en-US" sz="1800" b="1" dirty="0"/>
              <a:t>: </a:t>
            </a:r>
            <a:r>
              <a:rPr lang="en-US" sz="1800" dirty="0"/>
              <a:t>Criterion cutoff value for group-level </a:t>
            </a:r>
            <a:r>
              <a:rPr lang="en-US" sz="1800" dirty="0" smtClean="0"/>
              <a:t>paths; default = .75. </a:t>
            </a:r>
            <a:endParaRPr lang="en-US" sz="1800" dirty="0"/>
          </a:p>
        </p:txBody>
      </p:sp>
      <p:pic>
        <p:nvPicPr>
          <p:cNvPr id="5" name="Picture 4" descr="gimmer_cons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19200"/>
            <a:ext cx="6705600" cy="2635389"/>
          </a:xfrm>
          <a:prstGeom prst="rect">
            <a:avLst/>
          </a:prstGeom>
        </p:spPr>
      </p:pic>
      <p:sp>
        <p:nvSpPr>
          <p:cNvPr id="7" name="TextBox 6"/>
          <p:cNvSpPr txBox="1"/>
          <p:nvPr/>
        </p:nvSpPr>
        <p:spPr>
          <a:xfrm>
            <a:off x="4038600" y="1905000"/>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Available in shared R script</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Tree>
    <p:extLst>
      <p:ext uri="{BB962C8B-B14F-4D97-AF65-F5344CB8AC3E}">
        <p14:creationId xmlns:p14="http://schemas.microsoft.com/office/powerpoint/2010/main" val="21014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5072"/>
            <a:ext cx="8915400" cy="1252728"/>
          </a:xfrm>
        </p:spPr>
        <p:txBody>
          <a:bodyPr anchor="ctr">
            <a:noAutofit/>
          </a:bodyPr>
          <a:lstStyle/>
          <a:p>
            <a:r>
              <a:rPr lang="en-US" altLang="en-US" dirty="0" smtClean="0">
                <a:ea typeface="ＭＳ Ｐゴシック" panose="020B0600070205080204" pitchFamily="34" charset="-128"/>
              </a:rPr>
              <a:t>Feedback while GIMME runs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630" y="1302997"/>
            <a:ext cx="4165680" cy="51054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3815" y="1295400"/>
            <a:ext cx="4164488" cy="5112997"/>
          </a:xfrm>
          <a:prstGeom prst="rect">
            <a:avLst/>
          </a:prstGeom>
        </p:spPr>
      </p:pic>
      <p:sp>
        <p:nvSpPr>
          <p:cNvPr id="12" name="TextBox 11"/>
          <p:cNvSpPr txBox="1"/>
          <p:nvPr/>
        </p:nvSpPr>
        <p:spPr>
          <a:xfrm>
            <a:off x="1828800" y="3581400"/>
            <a:ext cx="21336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i</a:t>
            </a: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terative group-level search</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
        <p:nvSpPr>
          <p:cNvPr id="14" name="TextBox 13"/>
          <p:cNvSpPr txBox="1"/>
          <p:nvPr/>
        </p:nvSpPr>
        <p:spPr>
          <a:xfrm>
            <a:off x="6248400" y="4114800"/>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individual-level search</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
        <p:nvSpPr>
          <p:cNvPr id="15" name="TextBox 14"/>
          <p:cNvSpPr txBox="1"/>
          <p:nvPr/>
        </p:nvSpPr>
        <p:spPr>
          <a:xfrm>
            <a:off x="6749807" y="5715000"/>
            <a:ext cx="2514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done</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Tree>
    <p:extLst>
      <p:ext uri="{BB962C8B-B14F-4D97-AF65-F5344CB8AC3E}">
        <p14:creationId xmlns:p14="http://schemas.microsoft.com/office/powerpoint/2010/main" val="16077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39200" cy="1356360"/>
          </a:xfrm>
        </p:spPr>
        <p:txBody>
          <a:bodyPr>
            <a:normAutofit/>
          </a:bodyPr>
          <a:lstStyle/>
          <a:p>
            <a:r>
              <a:rPr lang="en-US" dirty="0" smtClean="0"/>
              <a:t>Summary output </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813866"/>
            <a:ext cx="4811299" cy="481553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227539"/>
            <a:ext cx="3915231" cy="2696658"/>
          </a:xfrm>
          <a:prstGeom prst="rect">
            <a:avLst/>
          </a:prstGeom>
        </p:spPr>
      </p:pic>
      <p:grpSp>
        <p:nvGrpSpPr>
          <p:cNvPr id="16" name="Group 15"/>
          <p:cNvGrpSpPr/>
          <p:nvPr/>
        </p:nvGrpSpPr>
        <p:grpSpPr>
          <a:xfrm>
            <a:off x="338137" y="5421927"/>
            <a:ext cx="3276602" cy="1200329"/>
            <a:chOff x="457198" y="5754469"/>
            <a:chExt cx="3276602" cy="1200329"/>
          </a:xfrm>
        </p:grpSpPr>
        <p:grpSp>
          <p:nvGrpSpPr>
            <p:cNvPr id="13" name="Group 12"/>
            <p:cNvGrpSpPr/>
            <p:nvPr/>
          </p:nvGrpSpPr>
          <p:grpSpPr>
            <a:xfrm>
              <a:off x="457199" y="5754469"/>
              <a:ext cx="3276601" cy="1200329"/>
              <a:chOff x="1955798" y="5449669"/>
              <a:chExt cx="3276601" cy="1200329"/>
            </a:xfrm>
          </p:grpSpPr>
          <p:sp>
            <p:nvSpPr>
              <p:cNvPr id="5" name="TextBox 4"/>
              <p:cNvSpPr txBox="1"/>
              <p:nvPr/>
            </p:nvSpPr>
            <p:spPr>
              <a:xfrm>
                <a:off x="3042226" y="5449669"/>
                <a:ext cx="21901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i</a:t>
                </a: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ndividual 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i</a:t>
                </a: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ndividual lagged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g</a:t>
                </a: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roup 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g</a:t>
                </a: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roup lagged</a:t>
                </a:r>
              </a:p>
            </p:txBody>
          </p:sp>
          <p:cxnSp>
            <p:nvCxnSpPr>
              <p:cNvPr id="7" name="Straight Arrow Connector 6"/>
              <p:cNvCxnSpPr/>
              <p:nvPr/>
            </p:nvCxnSpPr>
            <p:spPr>
              <a:xfrm flipV="1">
                <a:off x="1961573" y="5638800"/>
                <a:ext cx="1086427" cy="1"/>
              </a:xfrm>
              <a:prstGeom prst="straightConnector1">
                <a:avLst/>
              </a:prstGeom>
              <a:ln w="25400">
                <a:solidFill>
                  <a:schemeClr val="bg1">
                    <a:lumMod val="65000"/>
                  </a:schemeClr>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55798" y="6477000"/>
                <a:ext cx="1086427" cy="0"/>
              </a:xfrm>
              <a:prstGeom prst="straightConnector1">
                <a:avLst/>
              </a:prstGeom>
              <a:ln w="47625">
                <a:solidFill>
                  <a:srgbClr val="000000"/>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a:off x="457200" y="6519672"/>
              <a:ext cx="1086427" cy="0"/>
            </a:xfrm>
            <a:prstGeom prst="straightConnector1">
              <a:avLst/>
            </a:prstGeom>
            <a:ln w="47625">
              <a:solidFill>
                <a:srgbClr val="00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57198" y="6219824"/>
              <a:ext cx="1086427" cy="1"/>
            </a:xfrm>
            <a:prstGeom prst="straightConnector1">
              <a:avLst/>
            </a:prstGeom>
            <a:ln w="25400">
              <a:solidFill>
                <a:schemeClr val="bg1">
                  <a:lumMod val="65000"/>
                </a:schemeClr>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457200" y="4314707"/>
            <a:ext cx="3352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Paths weighted by frequency of occurrence</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grpSp>
        <p:nvGrpSpPr>
          <p:cNvPr id="4" name="Group 3"/>
          <p:cNvGrpSpPr/>
          <p:nvPr/>
        </p:nvGrpSpPr>
        <p:grpSpPr>
          <a:xfrm>
            <a:off x="4486614" y="209490"/>
            <a:ext cx="4352586" cy="1619310"/>
            <a:chOff x="4486614" y="209490"/>
            <a:chExt cx="4352586" cy="161931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614" y="609600"/>
              <a:ext cx="4352586" cy="1219200"/>
            </a:xfrm>
            <a:prstGeom prst="rect">
              <a:avLst/>
            </a:prstGeom>
          </p:spPr>
        </p:pic>
        <p:sp>
          <p:nvSpPr>
            <p:cNvPr id="18" name="TextBox 17"/>
            <p:cNvSpPr txBox="1"/>
            <p:nvPr/>
          </p:nvSpPr>
          <p:spPr>
            <a:xfrm>
              <a:off x="4844049" y="209490"/>
              <a:ext cx="3352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smtClean="0">
                  <a:ln>
                    <a:noFill/>
                  </a:ln>
                  <a:solidFill>
                    <a:srgbClr val="F29B0E"/>
                  </a:solidFill>
                  <a:effectLst/>
                  <a:uLnTx/>
                  <a:uFillTx/>
                  <a:latin typeface="Corbel"/>
                  <a:ea typeface="+mn-ea"/>
                  <a:cs typeface="+mn-cs"/>
                </a:rPr>
                <a:t>SummaryPathCountsMatrix</a:t>
              </a:r>
              <a:endParaRPr kumimoji="0" lang="en-US" sz="2000" b="0" i="0" u="none" strike="noStrike" kern="1200" cap="none" spc="0" normalizeH="0" baseline="0" noProof="0" dirty="0">
                <a:ln>
                  <a:noFill/>
                </a:ln>
                <a:solidFill>
                  <a:srgbClr val="F29B0E"/>
                </a:solidFill>
                <a:effectLst/>
                <a:uLnTx/>
                <a:uFillTx/>
                <a:latin typeface="Corbel"/>
                <a:ea typeface="+mn-ea"/>
                <a:cs typeface="+mn-cs"/>
              </a:endParaRPr>
            </a:p>
          </p:txBody>
        </p:sp>
      </p:grpSp>
    </p:spTree>
    <p:extLst>
      <p:ext uri="{BB962C8B-B14F-4D97-AF65-F5344CB8AC3E}">
        <p14:creationId xmlns:p14="http://schemas.microsoft.com/office/powerpoint/2010/main" val="24029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39200" cy="1356360"/>
          </a:xfrm>
        </p:spPr>
        <p:txBody>
          <a:bodyPr>
            <a:normAutofit/>
          </a:bodyPr>
          <a:lstStyle/>
          <a:p>
            <a:r>
              <a:rPr lang="en-US" dirty="0" smtClean="0"/>
              <a:t>Individual-level output</a:t>
            </a:r>
            <a:endParaRPr lang="en-US" dirty="0"/>
          </a:p>
        </p:txBody>
      </p:sp>
      <p:grpSp>
        <p:nvGrpSpPr>
          <p:cNvPr id="4" name="Group 3"/>
          <p:cNvGrpSpPr/>
          <p:nvPr/>
        </p:nvGrpSpPr>
        <p:grpSpPr>
          <a:xfrm>
            <a:off x="288986" y="1186138"/>
            <a:ext cx="5426014" cy="3975546"/>
            <a:chOff x="1369534" y="1668859"/>
            <a:chExt cx="6099530" cy="393374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312" y="2044784"/>
              <a:ext cx="6081752" cy="3557817"/>
            </a:xfrm>
            <a:prstGeom prst="rect">
              <a:avLst/>
            </a:prstGeom>
          </p:spPr>
        </p:pic>
        <p:sp>
          <p:nvSpPr>
            <p:cNvPr id="18" name="TextBox 17"/>
            <p:cNvSpPr txBox="1"/>
            <p:nvPr/>
          </p:nvSpPr>
          <p:spPr>
            <a:xfrm>
              <a:off x="1369534" y="1668859"/>
              <a:ext cx="3352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smtClean="0">
                  <a:ln>
                    <a:noFill/>
                  </a:ln>
                  <a:solidFill>
                    <a:srgbClr val="F29B0E"/>
                  </a:solidFill>
                  <a:effectLst/>
                  <a:uLnTx/>
                  <a:uFillTx/>
                  <a:latin typeface="Corbel"/>
                  <a:ea typeface="+mn-ea"/>
                  <a:cs typeface="+mn-cs"/>
                </a:rPr>
                <a:t>SummaryFit</a:t>
              </a:r>
              <a:endParaRPr kumimoji="0" lang="en-US" sz="2000" b="0" i="0" u="none" strike="noStrike" kern="1200" cap="none" spc="0" normalizeH="0" baseline="0" noProof="0" dirty="0">
                <a:ln>
                  <a:noFill/>
                </a:ln>
                <a:solidFill>
                  <a:srgbClr val="F29B0E"/>
                </a:solidFill>
                <a:effectLst/>
                <a:uLnTx/>
                <a:uFillTx/>
                <a:latin typeface="Corbel"/>
                <a:ea typeface="+mn-ea"/>
                <a:cs typeface="+mn-cs"/>
              </a:endParaRPr>
            </a:p>
          </p:txBody>
        </p:sp>
      </p:grpSp>
      <p:grpSp>
        <p:nvGrpSpPr>
          <p:cNvPr id="9" name="Group 8"/>
          <p:cNvGrpSpPr/>
          <p:nvPr/>
        </p:nvGrpSpPr>
        <p:grpSpPr>
          <a:xfrm>
            <a:off x="4876800" y="1828800"/>
            <a:ext cx="4572000" cy="4738933"/>
            <a:chOff x="4876800" y="1828800"/>
            <a:chExt cx="4572000" cy="473893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186600"/>
              <a:ext cx="3966776" cy="4381133"/>
            </a:xfrm>
            <a:prstGeom prst="rect">
              <a:avLst/>
            </a:prstGeom>
          </p:spPr>
        </p:pic>
        <p:sp>
          <p:nvSpPr>
            <p:cNvPr id="19" name="TextBox 18"/>
            <p:cNvSpPr txBox="1"/>
            <p:nvPr/>
          </p:nvSpPr>
          <p:spPr>
            <a:xfrm>
              <a:off x="6096000" y="1828800"/>
              <a:ext cx="3352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smtClean="0">
                  <a:ln>
                    <a:noFill/>
                  </a:ln>
                  <a:solidFill>
                    <a:srgbClr val="F29B0E"/>
                  </a:solidFill>
                  <a:effectLst/>
                  <a:uLnTx/>
                  <a:uFillTx/>
                  <a:latin typeface="Corbel"/>
                  <a:ea typeface="+mn-ea"/>
                  <a:cs typeface="+mn-cs"/>
                </a:rPr>
                <a:t>indivPathEstimates</a:t>
              </a:r>
              <a:endParaRPr kumimoji="0" lang="en-US" sz="2000" b="0" i="0" u="none" strike="noStrike" kern="1200" cap="none" spc="0" normalizeH="0" baseline="0" noProof="0" dirty="0" smtClean="0">
                <a:ln>
                  <a:noFill/>
                </a:ln>
                <a:solidFill>
                  <a:srgbClr val="F29B0E"/>
                </a:solidFill>
                <a:effectLst/>
                <a:uLnTx/>
                <a:uFillTx/>
                <a:latin typeface="Corbel"/>
                <a:ea typeface="+mn-ea"/>
                <a:cs typeface="+mn-cs"/>
              </a:endParaRPr>
            </a:p>
          </p:txBody>
        </p:sp>
      </p:grpSp>
    </p:spTree>
    <p:extLst>
      <p:ext uri="{BB962C8B-B14F-4D97-AF65-F5344CB8AC3E}">
        <p14:creationId xmlns:p14="http://schemas.microsoft.com/office/powerpoint/2010/main" val="19472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1371600"/>
          </a:xfrm>
        </p:spPr>
        <p:txBody>
          <a:bodyPr>
            <a:normAutofit/>
          </a:bodyPr>
          <a:lstStyle/>
          <a:p>
            <a:r>
              <a:rPr lang="en-US" dirty="0" smtClean="0"/>
              <a:t>Individual-level output: matrices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962400" y="1447800"/>
                <a:ext cx="4572000" cy="3124200"/>
              </a:xfrm>
            </p:spPr>
            <p:txBody>
              <a:bodyPr>
                <a:normAutofit/>
              </a:bodyPr>
              <a:lstStyle/>
              <a:p>
                <a:pPr marL="0" indent="0">
                  <a:buNone/>
                </a:pPr>
                <a:r>
                  <a:rPr lang="en-US" b="1" dirty="0" smtClean="0"/>
                  <a:t>Matrices of </a:t>
                </a:r>
                <a14:m>
                  <m:oMath xmlns:m="http://schemas.openxmlformats.org/officeDocument/2006/math">
                    <m:r>
                      <a:rPr lang="en-US" b="1" i="1" dirty="0" smtClean="0">
                        <a:latin typeface="Cambria Math"/>
                      </a:rPr>
                      <m:t>𝜷</m:t>
                    </m:r>
                    <m:r>
                      <a:rPr lang="en-US" b="1" i="1" dirty="0" smtClean="0">
                        <a:latin typeface="Cambria Math"/>
                      </a:rPr>
                      <m:t> </m:t>
                    </m:r>
                  </m:oMath>
                </a14:m>
                <a:r>
                  <a:rPr lang="en-US" b="1" dirty="0" smtClean="0"/>
                  <a:t>values and stand errors have a general format</a:t>
                </a:r>
              </a:p>
              <a:p>
                <a:pPr indent="-182880"/>
                <a:r>
                  <a:rPr lang="en-US" dirty="0"/>
                  <a:t>Row variables are the outcomes</a:t>
                </a:r>
              </a:p>
              <a:p>
                <a:pPr indent="-182880"/>
                <a:endParaRPr lang="en-US" sz="1000" dirty="0"/>
              </a:p>
              <a:p>
                <a:pPr indent="-182880"/>
                <a:r>
                  <a:rPr lang="en-US" dirty="0"/>
                  <a:t>Column variables are the predictors</a:t>
                </a:r>
              </a:p>
              <a:p>
                <a:pPr indent="-182880"/>
                <a:endParaRPr lang="en-US" sz="1000" dirty="0"/>
              </a:p>
              <a:p>
                <a:pPr indent="-182880"/>
                <a:r>
                  <a:rPr lang="en-US" dirty="0"/>
                  <a:t>Lagged variables precede contemporaneous variables in </a:t>
                </a:r>
                <a:r>
                  <a:rPr lang="en-US" dirty="0" smtClean="0"/>
                  <a:t>columns</a:t>
                </a:r>
                <a:endParaRPr lang="en-US" dirty="0"/>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962400" y="1447800"/>
                <a:ext cx="4572000" cy="3124200"/>
              </a:xfrm>
              <a:blipFill rotWithShape="0">
                <a:blip r:embed="rId2"/>
                <a:stretch>
                  <a:fillRect l="-1333" t="-214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1219201"/>
            <a:ext cx="3428999" cy="35622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12" y="4876800"/>
            <a:ext cx="8610600" cy="1559037"/>
          </a:xfrm>
          <a:prstGeom prst="rect">
            <a:avLst/>
          </a:prstGeom>
        </p:spPr>
      </p:pic>
    </p:spTree>
    <p:extLst>
      <p:ext uri="{BB962C8B-B14F-4D97-AF65-F5344CB8AC3E}">
        <p14:creationId xmlns:p14="http://schemas.microsoft.com/office/powerpoint/2010/main" val="392376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smtClean="0"/>
              <a:t>Individual-level output: plots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187750"/>
            <a:ext cx="4218223" cy="4229412"/>
          </a:xfrm>
          <a:prstGeom prst="rect">
            <a:avLst/>
          </a:prstGeom>
        </p:spPr>
      </p:pic>
      <p:grpSp>
        <p:nvGrpSpPr>
          <p:cNvPr id="12" name="Group 11"/>
          <p:cNvGrpSpPr/>
          <p:nvPr/>
        </p:nvGrpSpPr>
        <p:grpSpPr>
          <a:xfrm>
            <a:off x="338137" y="5421927"/>
            <a:ext cx="3276602" cy="1200329"/>
            <a:chOff x="457198" y="5754469"/>
            <a:chExt cx="3276602" cy="1200329"/>
          </a:xfrm>
        </p:grpSpPr>
        <p:grpSp>
          <p:nvGrpSpPr>
            <p:cNvPr id="13" name="Group 12"/>
            <p:cNvGrpSpPr/>
            <p:nvPr/>
          </p:nvGrpSpPr>
          <p:grpSpPr>
            <a:xfrm>
              <a:off x="457199" y="5754469"/>
              <a:ext cx="3276601" cy="1200329"/>
              <a:chOff x="1955798" y="5449669"/>
              <a:chExt cx="3276601" cy="1200329"/>
            </a:xfrm>
          </p:grpSpPr>
          <p:sp>
            <p:nvSpPr>
              <p:cNvPr id="19" name="TextBox 18"/>
              <p:cNvSpPr txBox="1"/>
              <p:nvPr/>
            </p:nvSpPr>
            <p:spPr>
              <a:xfrm>
                <a:off x="3042226" y="5449669"/>
                <a:ext cx="21901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lagged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orbel"/>
                    <a:ea typeface="+mn-ea"/>
                    <a:cs typeface="+mn-cs"/>
                  </a:rPr>
                  <a:t>negative</a:t>
                </a:r>
              </a:p>
            </p:txBody>
          </p:sp>
          <p:cxnSp>
            <p:nvCxnSpPr>
              <p:cNvPr id="20" name="Straight Arrow Connector 19"/>
              <p:cNvCxnSpPr/>
              <p:nvPr/>
            </p:nvCxnSpPr>
            <p:spPr>
              <a:xfrm flipV="1">
                <a:off x="1961573" y="5638800"/>
                <a:ext cx="1086427" cy="1"/>
              </a:xfrm>
              <a:prstGeom prst="straightConnector1">
                <a:avLst/>
              </a:prstGeom>
              <a:ln w="34925">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955798" y="6477000"/>
                <a:ext cx="1086427" cy="0"/>
              </a:xfrm>
              <a:prstGeom prst="straightConnector1">
                <a:avLst/>
              </a:prstGeom>
              <a:ln w="34925">
                <a:solidFill>
                  <a:srgbClr val="3366FF"/>
                </a:solidFill>
                <a:prstDash val="solid"/>
                <a:headEnd type="none" w="med" len="sm"/>
                <a:tailEnd type="non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a:off x="457200" y="6519672"/>
              <a:ext cx="1086427" cy="0"/>
            </a:xfrm>
            <a:prstGeom prst="straightConnector1">
              <a:avLst/>
            </a:prstGeom>
            <a:ln w="34925">
              <a:solidFill>
                <a:srgbClr val="FF0000"/>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57198" y="6219824"/>
              <a:ext cx="1086427" cy="1"/>
            </a:xfrm>
            <a:prstGeom prst="straightConnector1">
              <a:avLst/>
            </a:prstGeom>
            <a:ln w="34925">
              <a:solidFill>
                <a:srgbClr val="FF0000"/>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255" y="1143000"/>
            <a:ext cx="4229945" cy="4233672"/>
          </a:xfrm>
          <a:prstGeom prst="rect">
            <a:avLst/>
          </a:prstGeom>
        </p:spPr>
      </p:pic>
      <p:sp>
        <p:nvSpPr>
          <p:cNvPr id="14" name="TextBox 13"/>
          <p:cNvSpPr txBox="1"/>
          <p:nvPr/>
        </p:nvSpPr>
        <p:spPr>
          <a:xfrm>
            <a:off x="2971800" y="5562600"/>
            <a:ext cx="3352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29B0E"/>
                </a:solidFill>
                <a:effectLst/>
                <a:uLnTx/>
                <a:uFillTx/>
                <a:latin typeface="Corbel"/>
                <a:ea typeface="+mn-ea"/>
                <a:cs typeface="+mn-cs"/>
              </a:rPr>
              <a:t>Paths weighted by magnitude of beta</a:t>
            </a:r>
            <a:endParaRPr kumimoji="0" lang="en-US" sz="2400" b="1" i="0" u="none" strike="noStrike" kern="1200" cap="none" spc="0" normalizeH="0" baseline="0" noProof="0" dirty="0">
              <a:ln>
                <a:noFill/>
              </a:ln>
              <a:solidFill>
                <a:srgbClr val="F29B0E"/>
              </a:solidFill>
              <a:effectLst/>
              <a:uLnTx/>
              <a:uFillTx/>
              <a:latin typeface="Corbel"/>
              <a:ea typeface="+mn-ea"/>
              <a:cs typeface="+mn-cs"/>
            </a:endParaRPr>
          </a:p>
        </p:txBody>
      </p:sp>
    </p:spTree>
    <p:extLst>
      <p:ext uri="{BB962C8B-B14F-4D97-AF65-F5344CB8AC3E}">
        <p14:creationId xmlns:p14="http://schemas.microsoft.com/office/powerpoint/2010/main" val="119310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C00000"/>
                </a:solidFill>
              </a:rPr>
              <a:t>Ergodicity</a:t>
            </a:r>
            <a:endParaRPr lang="en-US" dirty="0">
              <a:solidFill>
                <a:srgbClr val="C00000"/>
              </a:solidFill>
            </a:endParaRPr>
          </a:p>
        </p:txBody>
      </p:sp>
      <p:sp>
        <p:nvSpPr>
          <p:cNvPr id="47107" name="Rectangle 3"/>
          <p:cNvSpPr>
            <a:spLocks noGrp="1" noChangeArrowheads="1"/>
          </p:cNvSpPr>
          <p:nvPr>
            <p:ph type="body" idx="4294967295"/>
          </p:nvPr>
        </p:nvSpPr>
        <p:spPr>
          <a:xfrm>
            <a:off x="381000" y="1295400"/>
            <a:ext cx="8305800" cy="5029200"/>
          </a:xfrm>
        </p:spPr>
        <p:txBody>
          <a:bodyPr>
            <a:normAutofit/>
          </a:bodyPr>
          <a:lstStyle/>
          <a:p>
            <a:pPr>
              <a:buFontTx/>
              <a:buNone/>
            </a:pPr>
            <a:endParaRPr lang="en-US" sz="2400" dirty="0" smtClean="0">
              <a:solidFill>
                <a:srgbClr val="000000"/>
              </a:solidFill>
            </a:endParaRPr>
          </a:p>
          <a:p>
            <a:pPr>
              <a:lnSpc>
                <a:spcPct val="100000"/>
              </a:lnSpc>
              <a:buFontTx/>
              <a:buNone/>
            </a:pPr>
            <a:r>
              <a:rPr lang="en-US" sz="2400" dirty="0" smtClean="0">
                <a:solidFill>
                  <a:srgbClr val="000000"/>
                </a:solidFill>
              </a:rPr>
              <a:t>Definition: A process is </a:t>
            </a:r>
            <a:r>
              <a:rPr lang="en-US" sz="2400" b="1" dirty="0" smtClean="0">
                <a:solidFill>
                  <a:srgbClr val="000000"/>
                </a:solidFill>
              </a:rPr>
              <a:t>non-ergodic </a:t>
            </a:r>
            <a:r>
              <a:rPr lang="en-US" sz="2400" dirty="0" smtClean="0">
                <a:solidFill>
                  <a:srgbClr val="000000"/>
                </a:solidFill>
              </a:rPr>
              <a:t>in case results of analysis of inter-individual variation do </a:t>
            </a:r>
            <a:r>
              <a:rPr lang="en-US" sz="2400" b="1" dirty="0" smtClean="0">
                <a:solidFill>
                  <a:srgbClr val="000000"/>
                </a:solidFill>
              </a:rPr>
              <a:t>not</a:t>
            </a:r>
            <a:r>
              <a:rPr lang="en-US" sz="2400" dirty="0" smtClean="0">
                <a:solidFill>
                  <a:srgbClr val="000000"/>
                </a:solidFill>
              </a:rPr>
              <a:t> generalize to the level of intra-individual change in time, and vice versa</a:t>
            </a:r>
          </a:p>
          <a:p>
            <a:pPr>
              <a:lnSpc>
                <a:spcPct val="100000"/>
              </a:lnSpc>
              <a:buFontTx/>
              <a:buNone/>
            </a:pPr>
            <a:endParaRPr lang="en-US" sz="2400" dirty="0" smtClean="0">
              <a:solidFill>
                <a:srgbClr val="000000"/>
              </a:solidFill>
            </a:endParaRPr>
          </a:p>
          <a:p>
            <a:pPr>
              <a:lnSpc>
                <a:spcPct val="100000"/>
              </a:lnSpc>
              <a:buFontTx/>
              <a:buNone/>
            </a:pPr>
            <a:r>
              <a:rPr lang="en-US" sz="2400" dirty="0" smtClean="0">
                <a:solidFill>
                  <a:srgbClr val="000000"/>
                </a:solidFill>
              </a:rPr>
              <a:t>Equivalently: A process is </a:t>
            </a:r>
            <a:r>
              <a:rPr lang="en-US" sz="2400" b="1" dirty="0" err="1" smtClean="0">
                <a:solidFill>
                  <a:srgbClr val="000000"/>
                </a:solidFill>
              </a:rPr>
              <a:t>ergodic</a:t>
            </a:r>
            <a:r>
              <a:rPr lang="en-US" sz="2400" dirty="0" smtClean="0">
                <a:solidFill>
                  <a:srgbClr val="000000"/>
                </a:solidFill>
              </a:rPr>
              <a:t> in case results of analysis of inter-individual variation validly generalize to the level of intra-individual change in time, and vice versa</a:t>
            </a:r>
          </a:p>
          <a:p>
            <a:pPr>
              <a:buFontTx/>
              <a:buNone/>
            </a:pPr>
            <a:endParaRPr lang="en-US" sz="2400" dirty="0" smtClean="0">
              <a:solidFill>
                <a:srgbClr val="000000"/>
              </a:solidFill>
            </a:endParaRPr>
          </a:p>
        </p:txBody>
      </p:sp>
    </p:spTree>
    <p:extLst>
      <p:ext uri="{BB962C8B-B14F-4D97-AF65-F5344CB8AC3E}">
        <p14:creationId xmlns:p14="http://schemas.microsoft.com/office/powerpoint/2010/main" val="1338508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Definitive Answer</a:t>
            </a:r>
            <a:endParaRPr lang="en-US" dirty="0">
              <a:solidFill>
                <a:srgbClr val="C00000"/>
              </a:solidFill>
            </a:endParaRPr>
          </a:p>
        </p:txBody>
      </p:sp>
      <p:sp>
        <p:nvSpPr>
          <p:cNvPr id="48131" name="Rectangle 3"/>
          <p:cNvSpPr>
            <a:spLocks noGrp="1" noChangeArrowheads="1"/>
          </p:cNvSpPr>
          <p:nvPr>
            <p:ph type="body" idx="4294967295"/>
          </p:nvPr>
        </p:nvSpPr>
        <p:spPr>
          <a:xfrm>
            <a:off x="381000" y="1295400"/>
            <a:ext cx="7924800" cy="5257800"/>
          </a:xfrm>
        </p:spPr>
        <p:txBody>
          <a:bodyPr/>
          <a:lstStyle/>
          <a:p>
            <a:pPr>
              <a:lnSpc>
                <a:spcPct val="90000"/>
              </a:lnSpc>
              <a:buFontTx/>
              <a:buNone/>
            </a:pPr>
            <a:endParaRPr lang="en-US" sz="2400" dirty="0" smtClean="0">
              <a:solidFill>
                <a:srgbClr val="000000"/>
              </a:solidFill>
            </a:endParaRPr>
          </a:p>
          <a:p>
            <a:pPr>
              <a:lnSpc>
                <a:spcPct val="100000"/>
              </a:lnSpc>
              <a:buFontTx/>
              <a:buNone/>
            </a:pPr>
            <a:r>
              <a:rPr lang="en-US" sz="2400" dirty="0" smtClean="0">
                <a:solidFill>
                  <a:srgbClr val="000000"/>
                </a:solidFill>
              </a:rPr>
              <a:t>Theorem (</a:t>
            </a:r>
            <a:r>
              <a:rPr lang="en-US" sz="2400" dirty="0" err="1" smtClean="0">
                <a:solidFill>
                  <a:srgbClr val="000000"/>
                </a:solidFill>
              </a:rPr>
              <a:t>Birkhoff</a:t>
            </a:r>
            <a:r>
              <a:rPr lang="en-US" sz="2400" dirty="0" smtClean="0">
                <a:solidFill>
                  <a:srgbClr val="000000"/>
                </a:solidFill>
              </a:rPr>
              <a:t>, 1931): A </a:t>
            </a:r>
            <a:r>
              <a:rPr lang="en-US" sz="2400" b="1" dirty="0" smtClean="0">
                <a:solidFill>
                  <a:srgbClr val="000000"/>
                </a:solidFill>
              </a:rPr>
              <a:t>Gaussian</a:t>
            </a:r>
            <a:r>
              <a:rPr lang="en-US" sz="2400" dirty="0" smtClean="0">
                <a:solidFill>
                  <a:srgbClr val="000000"/>
                </a:solidFill>
              </a:rPr>
              <a:t> process is </a:t>
            </a:r>
            <a:r>
              <a:rPr lang="en-US" sz="2400" b="1" dirty="0" smtClean="0">
                <a:solidFill>
                  <a:srgbClr val="000000"/>
                </a:solidFill>
              </a:rPr>
              <a:t>non-ergodic </a:t>
            </a:r>
            <a:r>
              <a:rPr lang="en-US" sz="2400" dirty="0" smtClean="0">
                <a:solidFill>
                  <a:srgbClr val="000000"/>
                </a:solidFill>
              </a:rPr>
              <a:t>if it is:</a:t>
            </a:r>
          </a:p>
          <a:p>
            <a:pPr>
              <a:lnSpc>
                <a:spcPct val="100000"/>
              </a:lnSpc>
              <a:buFontTx/>
              <a:buNone/>
            </a:pPr>
            <a:endParaRPr lang="en-US" sz="1400" dirty="0" smtClean="0">
              <a:solidFill>
                <a:srgbClr val="000000"/>
              </a:solidFill>
            </a:endParaRPr>
          </a:p>
          <a:p>
            <a:pPr marL="354330" lvl="1" indent="-182880">
              <a:lnSpc>
                <a:spcPct val="100000"/>
              </a:lnSpc>
            </a:pPr>
            <a:r>
              <a:rPr lang="en-US" sz="2200" dirty="0" smtClean="0">
                <a:solidFill>
                  <a:srgbClr val="000000"/>
                </a:solidFill>
              </a:rPr>
              <a:t>   </a:t>
            </a:r>
            <a:r>
              <a:rPr lang="en-US" sz="2400" b="1" dirty="0" smtClean="0">
                <a:solidFill>
                  <a:srgbClr val="000000"/>
                </a:solidFill>
              </a:rPr>
              <a:t>heterogeneous in time</a:t>
            </a:r>
            <a:r>
              <a:rPr lang="en-US" sz="2400" dirty="0" smtClean="0">
                <a:solidFill>
                  <a:srgbClr val="000000"/>
                </a:solidFill>
              </a:rPr>
              <a:t> </a:t>
            </a:r>
            <a:r>
              <a:rPr lang="en-US" sz="2400" dirty="0" smtClean="0">
                <a:solidFill>
                  <a:srgbClr val="000000"/>
                </a:solidFill>
                <a:sym typeface="Symbol" pitchFamily="18" charset="2"/>
              </a:rPr>
              <a:t> </a:t>
            </a:r>
            <a:r>
              <a:rPr lang="en-US" sz="2400" b="1" dirty="0" smtClean="0">
                <a:solidFill>
                  <a:srgbClr val="000000"/>
                </a:solidFill>
              </a:rPr>
              <a:t>non-stationary</a:t>
            </a:r>
          </a:p>
          <a:p>
            <a:pPr>
              <a:lnSpc>
                <a:spcPct val="100000"/>
              </a:lnSpc>
              <a:spcBef>
                <a:spcPts val="0"/>
              </a:spcBef>
              <a:buFontTx/>
              <a:buNone/>
            </a:pPr>
            <a:r>
              <a:rPr lang="en-US" sz="2400" dirty="0" smtClean="0">
                <a:solidFill>
                  <a:srgbClr val="000000"/>
                </a:solidFill>
              </a:rPr>
              <a:t>		(time-varying trends, variances, etc.)</a:t>
            </a:r>
          </a:p>
          <a:p>
            <a:pPr>
              <a:lnSpc>
                <a:spcPct val="100000"/>
              </a:lnSpc>
              <a:buFontTx/>
              <a:buNone/>
            </a:pPr>
            <a:endParaRPr lang="en-US" sz="1400" dirty="0" smtClean="0">
              <a:solidFill>
                <a:srgbClr val="000000"/>
              </a:solidFill>
            </a:endParaRPr>
          </a:p>
          <a:p>
            <a:pPr>
              <a:lnSpc>
                <a:spcPct val="100000"/>
              </a:lnSpc>
              <a:spcBef>
                <a:spcPts val="0"/>
              </a:spcBef>
              <a:buFontTx/>
              <a:buNone/>
            </a:pPr>
            <a:r>
              <a:rPr lang="en-US" sz="2400" b="1" dirty="0" smtClean="0">
                <a:solidFill>
                  <a:srgbClr val="000000"/>
                </a:solidFill>
              </a:rPr>
              <a:t>   	</a:t>
            </a:r>
            <a:r>
              <a:rPr lang="en-US" sz="2400" i="1" dirty="0" smtClean="0">
                <a:solidFill>
                  <a:srgbClr val="000000"/>
                </a:solidFill>
              </a:rPr>
              <a:t>and/or </a:t>
            </a:r>
          </a:p>
          <a:p>
            <a:pPr>
              <a:lnSpc>
                <a:spcPct val="100000"/>
              </a:lnSpc>
              <a:buFontTx/>
              <a:buNone/>
            </a:pPr>
            <a:endParaRPr lang="en-US" sz="1400" dirty="0" smtClean="0">
              <a:solidFill>
                <a:srgbClr val="000000"/>
              </a:solidFill>
            </a:endParaRPr>
          </a:p>
          <a:p>
            <a:pPr marL="354330" lvl="1" indent="-182880">
              <a:lnSpc>
                <a:spcPct val="100000"/>
              </a:lnSpc>
            </a:pPr>
            <a:r>
              <a:rPr lang="en-US" sz="2200" dirty="0" smtClean="0">
                <a:solidFill>
                  <a:srgbClr val="000000"/>
                </a:solidFill>
              </a:rPr>
              <a:t>   </a:t>
            </a:r>
            <a:r>
              <a:rPr lang="en-US" sz="2400" b="1" dirty="0" smtClean="0">
                <a:solidFill>
                  <a:srgbClr val="000000"/>
                </a:solidFill>
              </a:rPr>
              <a:t>heterogeneous across subjects</a:t>
            </a:r>
            <a:r>
              <a:rPr lang="en-US" sz="2400" dirty="0" smtClean="0">
                <a:solidFill>
                  <a:srgbClr val="000000"/>
                </a:solidFill>
              </a:rPr>
              <a:t> </a:t>
            </a:r>
          </a:p>
          <a:p>
            <a:pPr>
              <a:lnSpc>
                <a:spcPct val="100000"/>
              </a:lnSpc>
              <a:spcBef>
                <a:spcPts val="0"/>
              </a:spcBef>
              <a:buFontTx/>
              <a:buNone/>
            </a:pPr>
            <a:r>
              <a:rPr lang="en-US" sz="2400" dirty="0" smtClean="0">
                <a:solidFill>
                  <a:srgbClr val="000000"/>
                </a:solidFill>
              </a:rPr>
              <a:t>		(subject-specific dynamics)</a:t>
            </a:r>
          </a:p>
          <a:p>
            <a:pPr>
              <a:lnSpc>
                <a:spcPct val="90000"/>
              </a:lnSpc>
              <a:buFontTx/>
              <a:buNone/>
            </a:pPr>
            <a:endParaRPr lang="en-US" sz="2800" dirty="0" smtClean="0">
              <a:solidFill>
                <a:srgbClr val="000000"/>
              </a:solidFill>
            </a:endParaRPr>
          </a:p>
        </p:txBody>
      </p:sp>
    </p:spTree>
    <p:extLst>
      <p:ext uri="{BB962C8B-B14F-4D97-AF65-F5344CB8AC3E}">
        <p14:creationId xmlns:p14="http://schemas.microsoft.com/office/powerpoint/2010/main" val="2774814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1252728"/>
          </a:xfrm>
        </p:spPr>
        <p:txBody>
          <a:bodyPr>
            <a:normAutofit/>
          </a:bodyPr>
          <a:lstStyle/>
          <a:p>
            <a:r>
              <a:rPr lang="en-US" sz="3600" dirty="0">
                <a:solidFill>
                  <a:srgbClr val="C00000"/>
                </a:solidFill>
              </a:rPr>
              <a:t>Consequences for </a:t>
            </a:r>
            <a:r>
              <a:rPr lang="en-US" sz="3600" dirty="0" smtClean="0">
                <a:solidFill>
                  <a:srgbClr val="C00000"/>
                </a:solidFill>
              </a:rPr>
              <a:t>time series analysis</a:t>
            </a:r>
            <a:endParaRPr lang="en-US" sz="3600" dirty="0">
              <a:solidFill>
                <a:srgbClr val="C00000"/>
              </a:solidFill>
            </a:endParaRPr>
          </a:p>
        </p:txBody>
      </p:sp>
      <p:sp>
        <p:nvSpPr>
          <p:cNvPr id="3" name="Content Placeholder 2"/>
          <p:cNvSpPr>
            <a:spLocks noGrp="1"/>
          </p:cNvSpPr>
          <p:nvPr>
            <p:ph idx="1"/>
          </p:nvPr>
        </p:nvSpPr>
        <p:spPr>
          <a:xfrm>
            <a:off x="381000" y="1295400"/>
            <a:ext cx="8381999" cy="5181600"/>
          </a:xfrm>
        </p:spPr>
        <p:txBody>
          <a:bodyPr>
            <a:normAutofit fontScale="92500" lnSpcReduction="10000"/>
          </a:bodyPr>
          <a:lstStyle/>
          <a:p>
            <a:pPr marL="0" indent="0">
              <a:lnSpc>
                <a:spcPct val="120000"/>
              </a:lnSpc>
              <a:buNone/>
            </a:pPr>
            <a:endParaRPr lang="en-US" sz="2600" dirty="0"/>
          </a:p>
          <a:p>
            <a:pPr marL="34290" indent="0">
              <a:lnSpc>
                <a:spcPct val="120000"/>
              </a:lnSpc>
              <a:buNone/>
            </a:pPr>
            <a:r>
              <a:rPr lang="en-US" sz="2600" dirty="0" smtClean="0"/>
              <a:t>Necessity </a:t>
            </a:r>
            <a:r>
              <a:rPr lang="en-US" sz="2600" dirty="0"/>
              <a:t>to start analyses at the level of intra-individual variation </a:t>
            </a:r>
            <a:r>
              <a:rPr lang="en-US" sz="2600" dirty="0" smtClean="0"/>
              <a:t>(single-subject time series analysis)</a:t>
            </a:r>
          </a:p>
          <a:p>
            <a:pPr marL="354330" lvl="1" indent="-182880">
              <a:lnSpc>
                <a:spcPct val="120000"/>
              </a:lnSpc>
            </a:pPr>
            <a:r>
              <a:rPr lang="en-US" sz="2400" dirty="0" smtClean="0"/>
              <a:t>abundant subject-specific dynamics</a:t>
            </a:r>
          </a:p>
          <a:p>
            <a:pPr marL="354330" lvl="1" indent="-182880">
              <a:lnSpc>
                <a:spcPct val="120000"/>
              </a:lnSpc>
            </a:pPr>
            <a:r>
              <a:rPr lang="en-US" sz="2400" dirty="0" smtClean="0"/>
              <a:t>nonstationary dynamics</a:t>
            </a:r>
          </a:p>
          <a:p>
            <a:pPr marL="0" indent="0">
              <a:lnSpc>
                <a:spcPct val="120000"/>
              </a:lnSpc>
              <a:buNone/>
            </a:pPr>
            <a:endParaRPr lang="en-US" sz="1500" dirty="0"/>
          </a:p>
          <a:p>
            <a:pPr marL="0" indent="0">
              <a:lnSpc>
                <a:spcPct val="120000"/>
              </a:lnSpc>
              <a:buNone/>
            </a:pPr>
            <a:r>
              <a:rPr lang="en-US" sz="2600" dirty="0" smtClean="0"/>
              <a:t>Valid ways to pool across heterogeneous subjects </a:t>
            </a:r>
          </a:p>
          <a:p>
            <a:pPr marL="354330" lvl="1" indent="-182880">
              <a:lnSpc>
                <a:spcPct val="120000"/>
              </a:lnSpc>
            </a:pPr>
            <a:r>
              <a:rPr lang="en-US" sz="2400" dirty="0" smtClean="0"/>
              <a:t>GIMME</a:t>
            </a:r>
          </a:p>
          <a:p>
            <a:pPr marL="0" indent="0">
              <a:lnSpc>
                <a:spcPct val="120000"/>
              </a:lnSpc>
              <a:buNone/>
            </a:pPr>
            <a:endParaRPr lang="en-US" sz="1500" dirty="0"/>
          </a:p>
          <a:p>
            <a:pPr marL="34290" indent="0">
              <a:lnSpc>
                <a:spcPct val="120000"/>
              </a:lnSpc>
              <a:buNone/>
            </a:pPr>
            <a:r>
              <a:rPr lang="en-US" sz="2600" dirty="0" smtClean="0"/>
              <a:t>Valid ways to accommodate heterogeneous dynamics </a:t>
            </a:r>
          </a:p>
          <a:p>
            <a:pPr marL="354330" lvl="1" indent="-182880">
              <a:lnSpc>
                <a:spcPct val="120000"/>
              </a:lnSpc>
            </a:pPr>
            <a:r>
              <a:rPr lang="en-US" sz="2400" dirty="0" smtClean="0"/>
              <a:t>sEKFIS &amp; GIMME within moving time window</a:t>
            </a:r>
          </a:p>
          <a:p>
            <a:pPr>
              <a:buFontTx/>
              <a:buChar char="-"/>
            </a:pPr>
            <a:endParaRPr lang="en-US" dirty="0"/>
          </a:p>
        </p:txBody>
      </p:sp>
    </p:spTree>
    <p:extLst>
      <p:ext uri="{BB962C8B-B14F-4D97-AF65-F5344CB8AC3E}">
        <p14:creationId xmlns:p14="http://schemas.microsoft.com/office/powerpoint/2010/main" val="145607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37575" cy="990600"/>
          </a:xfrm>
        </p:spPr>
        <p:txBody>
          <a:bodyPr>
            <a:normAutofit fontScale="90000"/>
          </a:bodyPr>
          <a:lstStyle/>
          <a:p>
            <a:pPr eaLnBrk="1" hangingPunct="1">
              <a:defRPr/>
            </a:pPr>
            <a:r>
              <a:rPr lang="en-US" altLang="zh-CN" sz="3600" dirty="0" smtClean="0">
                <a:solidFill>
                  <a:srgbClr val="C00000"/>
                </a:solidFill>
                <a:ea typeface="宋体" charset="-122"/>
              </a:rPr>
              <a:t>fMRI application: </a:t>
            </a:r>
            <a:br>
              <a:rPr lang="en-US" altLang="zh-CN" sz="3600" dirty="0" smtClean="0">
                <a:solidFill>
                  <a:srgbClr val="C00000"/>
                </a:solidFill>
                <a:ea typeface="宋体" charset="-122"/>
              </a:rPr>
            </a:br>
            <a:r>
              <a:rPr lang="en-US" altLang="zh-CN" sz="3600" dirty="0" smtClean="0">
                <a:solidFill>
                  <a:srgbClr val="C00000"/>
                </a:solidFill>
                <a:ea typeface="宋体" charset="-122"/>
              </a:rPr>
              <a:t>What regions are active?</a:t>
            </a:r>
            <a:endParaRPr lang="en-US" altLang="zh-CN" sz="4000" dirty="0" smtClean="0">
              <a:solidFill>
                <a:srgbClr val="C00000"/>
              </a:solidFill>
              <a:ea typeface="宋体" charset="-122"/>
            </a:endParaRPr>
          </a:p>
        </p:txBody>
      </p:sp>
      <p:sp>
        <p:nvSpPr>
          <p:cNvPr id="17410" name="Content Placeholder 2"/>
          <p:cNvSpPr>
            <a:spLocks noGrp="1"/>
          </p:cNvSpPr>
          <p:nvPr>
            <p:ph sz="quarter" idx="1"/>
          </p:nvPr>
        </p:nvSpPr>
        <p:spPr>
          <a:xfrm>
            <a:off x="304801" y="1295400"/>
            <a:ext cx="3505199" cy="4800600"/>
          </a:xfrm>
        </p:spPr>
        <p:txBody>
          <a:bodyPr>
            <a:normAutofit/>
          </a:bodyPr>
          <a:lstStyle/>
          <a:p>
            <a:pPr marL="0" indent="0" eaLnBrk="1" hangingPunct="1">
              <a:lnSpc>
                <a:spcPct val="100000"/>
              </a:lnSpc>
              <a:buNone/>
            </a:pPr>
            <a:endParaRPr lang="en-US" altLang="zh-CN" sz="2400" dirty="0" smtClean="0">
              <a:ea typeface="宋体" charset="-122"/>
            </a:endParaRPr>
          </a:p>
          <a:p>
            <a:pPr marL="0" indent="0" eaLnBrk="1" hangingPunct="1">
              <a:lnSpc>
                <a:spcPct val="100000"/>
              </a:lnSpc>
              <a:buNone/>
            </a:pPr>
            <a:endParaRPr lang="en-US" altLang="zh-CN" sz="2400" dirty="0" smtClean="0">
              <a:ea typeface="宋体" charset="-122"/>
            </a:endParaRPr>
          </a:p>
          <a:p>
            <a:pPr marL="182880" indent="-182880" eaLnBrk="1" hangingPunct="1">
              <a:lnSpc>
                <a:spcPct val="100000"/>
              </a:lnSpc>
            </a:pPr>
            <a:r>
              <a:rPr lang="en-US" altLang="zh-CN" sz="2400" dirty="0" smtClean="0">
                <a:ea typeface="宋体" charset="-122"/>
              </a:rPr>
              <a:t>Use General Linear Model on blood-oxygen-level dependent (BOLD) activity </a:t>
            </a:r>
          </a:p>
          <a:p>
            <a:pPr marL="0" indent="0" eaLnBrk="1" hangingPunct="1">
              <a:lnSpc>
                <a:spcPct val="100000"/>
              </a:lnSpc>
              <a:buNone/>
            </a:pPr>
            <a:endParaRPr lang="en-US" altLang="zh-CN" sz="2400" dirty="0" smtClean="0">
              <a:ea typeface="宋体" charset="-122"/>
            </a:endParaRPr>
          </a:p>
          <a:p>
            <a:pPr marL="182880" indent="-182880" eaLnBrk="1" hangingPunct="1">
              <a:lnSpc>
                <a:spcPct val="100000"/>
              </a:lnSpc>
            </a:pPr>
            <a:r>
              <a:rPr lang="en-US" altLang="zh-CN" sz="2400" dirty="0" smtClean="0">
                <a:ea typeface="宋体" charset="-122"/>
              </a:rPr>
              <a:t>Identify regions of interest (ROIs)</a:t>
            </a:r>
          </a:p>
        </p:txBody>
      </p:sp>
      <p:pic>
        <p:nvPicPr>
          <p:cNvPr id="17411" name="Picture 1"/>
          <p:cNvPicPr>
            <a:picLocks noChangeAspect="1" noChangeArrowheads="1"/>
          </p:cNvPicPr>
          <p:nvPr/>
        </p:nvPicPr>
        <p:blipFill>
          <a:blip r:embed="rId3"/>
          <a:srcRect/>
          <a:stretch>
            <a:fillRect/>
          </a:stretch>
        </p:blipFill>
        <p:spPr bwMode="auto">
          <a:xfrm>
            <a:off x="3813175" y="1916458"/>
            <a:ext cx="4953000" cy="4149725"/>
          </a:xfrm>
          <a:prstGeom prst="rect">
            <a:avLst/>
          </a:prstGeom>
          <a:noFill/>
          <a:ln w="9525">
            <a:noFill/>
            <a:miter lim="800000"/>
            <a:headEnd/>
            <a:tailEnd/>
          </a:ln>
        </p:spPr>
      </p:pic>
    </p:spTree>
    <p:extLst>
      <p:ext uri="{BB962C8B-B14F-4D97-AF65-F5344CB8AC3E}">
        <p14:creationId xmlns:p14="http://schemas.microsoft.com/office/powerpoint/2010/main" val="2140035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228600" y="228600"/>
            <a:ext cx="8537575" cy="990600"/>
          </a:xfrm>
        </p:spPr>
        <p:txBody>
          <a:bodyPr>
            <a:noAutofit/>
          </a:bodyPr>
          <a:lstStyle/>
          <a:p>
            <a:r>
              <a:rPr lang="en-US" sz="3100" dirty="0" smtClean="0">
                <a:solidFill>
                  <a:srgbClr val="C00000"/>
                </a:solidFill>
              </a:rPr>
              <a:t>fMRI application: </a:t>
            </a:r>
            <a:br>
              <a:rPr lang="en-US" sz="3100" dirty="0" smtClean="0">
                <a:solidFill>
                  <a:srgbClr val="C00000"/>
                </a:solidFill>
              </a:rPr>
            </a:br>
            <a:r>
              <a:rPr lang="en-US" sz="3100" dirty="0" smtClean="0">
                <a:solidFill>
                  <a:srgbClr val="C00000"/>
                </a:solidFill>
              </a:rPr>
              <a:t>How do regions work together</a:t>
            </a:r>
          </a:p>
        </p:txBody>
      </p:sp>
      <p:sp>
        <p:nvSpPr>
          <p:cNvPr id="17410" name="Content Placeholder 2"/>
          <p:cNvSpPr>
            <a:spLocks noGrp="1"/>
          </p:cNvSpPr>
          <p:nvPr>
            <p:ph sz="quarter" idx="1"/>
          </p:nvPr>
        </p:nvSpPr>
        <p:spPr>
          <a:xfrm>
            <a:off x="304800" y="1295400"/>
            <a:ext cx="8461375" cy="4800600"/>
          </a:xfrm>
        </p:spPr>
        <p:txBody>
          <a:bodyPr/>
          <a:lstStyle/>
          <a:p>
            <a:pPr indent="-182880">
              <a:lnSpc>
                <a:spcPct val="100000"/>
              </a:lnSpc>
            </a:pPr>
            <a:endParaRPr lang="en-US" sz="2400" dirty="0" smtClean="0"/>
          </a:p>
          <a:p>
            <a:pPr marL="354330" lvl="1" indent="-182880">
              <a:lnSpc>
                <a:spcPct val="100000"/>
              </a:lnSpc>
            </a:pPr>
            <a:r>
              <a:rPr lang="en-US" sz="2400" dirty="0" smtClean="0"/>
              <a:t>Structural Equation Modeling (SEM)</a:t>
            </a:r>
          </a:p>
          <a:p>
            <a:pPr marL="171450" lvl="1" indent="0">
              <a:lnSpc>
                <a:spcPct val="100000"/>
              </a:lnSpc>
              <a:buNone/>
            </a:pPr>
            <a:endParaRPr lang="en-US" sz="2400" dirty="0" smtClean="0"/>
          </a:p>
          <a:p>
            <a:pPr marL="354330" lvl="1" indent="-182880">
              <a:lnSpc>
                <a:spcPct val="100000"/>
              </a:lnSpc>
            </a:pPr>
            <a:r>
              <a:rPr lang="en-US" sz="2400" dirty="0" smtClean="0"/>
              <a:t>Vector </a:t>
            </a:r>
            <a:r>
              <a:rPr lang="en-US" sz="2400" dirty="0" err="1" smtClean="0"/>
              <a:t>Autoregression</a:t>
            </a:r>
            <a:r>
              <a:rPr lang="en-US" sz="2400" dirty="0" smtClean="0"/>
              <a:t> (VAR) </a:t>
            </a:r>
          </a:p>
          <a:p>
            <a:pPr marL="845820" lvl="3" indent="-182880">
              <a:lnSpc>
                <a:spcPct val="100000"/>
              </a:lnSpc>
              <a:buFont typeface="Wingdings" panose="05000000000000000000" pitchFamily="2" charset="2"/>
              <a:buChar char="§"/>
            </a:pPr>
            <a:r>
              <a:rPr lang="en-US" sz="2400" dirty="0" smtClean="0"/>
              <a:t>with Granger Causality</a:t>
            </a:r>
          </a:p>
          <a:p>
            <a:pPr marL="662940" lvl="3" indent="0">
              <a:lnSpc>
                <a:spcPct val="100000"/>
              </a:lnSpc>
              <a:buNone/>
            </a:pPr>
            <a:endParaRPr lang="en-US" sz="2400" dirty="0" smtClean="0"/>
          </a:p>
          <a:p>
            <a:pPr marL="354330" lvl="1" indent="-182880">
              <a:lnSpc>
                <a:spcPct val="100000"/>
              </a:lnSpc>
            </a:pPr>
            <a:r>
              <a:rPr lang="en-US" sz="2400" dirty="0" smtClean="0"/>
              <a:t>Unified SEM</a:t>
            </a:r>
          </a:p>
          <a:p>
            <a:pPr marL="171450" lvl="1" indent="0">
              <a:lnSpc>
                <a:spcPct val="100000"/>
              </a:lnSpc>
              <a:buNone/>
            </a:pPr>
            <a:endParaRPr lang="en-US" sz="2400" dirty="0" smtClean="0"/>
          </a:p>
          <a:p>
            <a:pPr marL="354330" lvl="1" indent="-182880">
              <a:lnSpc>
                <a:spcPct val="100000"/>
              </a:lnSpc>
            </a:pPr>
            <a:r>
              <a:rPr lang="en-US" sz="2400" dirty="0" smtClean="0"/>
              <a:t>Dynamic Causal Modeling (DCM)</a:t>
            </a:r>
          </a:p>
          <a:p>
            <a:pPr lvl="2"/>
            <a:endParaRPr lang="en-US" sz="2400" dirty="0" smtClean="0"/>
          </a:p>
          <a:p>
            <a:endParaRPr lang="en-US" dirty="0" smtClean="0"/>
          </a:p>
        </p:txBody>
      </p:sp>
    </p:spTree>
    <p:extLst>
      <p:ext uri="{BB962C8B-B14F-4D97-AF65-F5344CB8AC3E}">
        <p14:creationId xmlns:p14="http://schemas.microsoft.com/office/powerpoint/2010/main" val="95557919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0.6|6.6|6.3"/>
</p:tagLst>
</file>

<file path=ppt/theme/theme1.xml><?xml version="1.0" encoding="utf-8"?>
<a:theme xmlns:a="http://schemas.openxmlformats.org/drawingml/2006/main" name="2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7.xml><?xml version="1.0" encoding="utf-8"?>
<a:theme xmlns:a="http://schemas.openxmlformats.org/drawingml/2006/main" name="1_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8.xml><?xml version="1.0" encoding="utf-8"?>
<a:theme xmlns:a="http://schemas.openxmlformats.org/drawingml/2006/main" name="2_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15951</TotalTime>
  <Words>2759</Words>
  <Application>Microsoft Office PowerPoint</Application>
  <PresentationFormat>On-screen Show (4:3)</PresentationFormat>
  <Paragraphs>494</Paragraphs>
  <Slides>45</Slides>
  <Notes>25</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45</vt:i4>
      </vt:variant>
    </vt:vector>
  </HeadingPairs>
  <TitlesOfParts>
    <vt:vector size="66" baseType="lpstr">
      <vt:lpstr>ＭＳ Ｐゴシック</vt:lpstr>
      <vt:lpstr>宋体</vt:lpstr>
      <vt:lpstr>Adobe Song Std L</vt:lpstr>
      <vt:lpstr>Arial</vt:lpstr>
      <vt:lpstr>Calibri</vt:lpstr>
      <vt:lpstr>Cambria Math</vt:lpstr>
      <vt:lpstr>Century Gothic</vt:lpstr>
      <vt:lpstr>Corbel</vt:lpstr>
      <vt:lpstr>Lucida Grande</vt:lpstr>
      <vt:lpstr>Symbol</vt:lpstr>
      <vt:lpstr>Times New Roman</vt:lpstr>
      <vt:lpstr>Tw Cen MT</vt:lpstr>
      <vt:lpstr>Wingdings</vt:lpstr>
      <vt:lpstr>2_Office Theme</vt:lpstr>
      <vt:lpstr>3_Office Theme</vt:lpstr>
      <vt:lpstr>4_Office Theme</vt:lpstr>
      <vt:lpstr>5_Office Theme</vt:lpstr>
      <vt:lpstr>1_Office Theme</vt:lpstr>
      <vt:lpstr>Basis</vt:lpstr>
      <vt:lpstr>1_Basis</vt:lpstr>
      <vt:lpstr>2_Basis</vt:lpstr>
      <vt:lpstr>Temporal Network Mapping:  The State of the Science</vt:lpstr>
      <vt:lpstr>PowerPoint Presentation</vt:lpstr>
      <vt:lpstr>PowerPoint Presentation</vt:lpstr>
      <vt:lpstr>Basic Question</vt:lpstr>
      <vt:lpstr>Ergodicity</vt:lpstr>
      <vt:lpstr>Definitive Answer</vt:lpstr>
      <vt:lpstr>Consequences for time series analysis</vt:lpstr>
      <vt:lpstr>fMRI application:  What regions are active?</vt:lpstr>
      <vt:lpstr>fMRI application:  How do regions work together</vt:lpstr>
      <vt:lpstr>Evolution of SEM for fMRI</vt:lpstr>
      <vt:lpstr>Equivalence VAR – unified SEM (Gates, Molenaar et al., 2010)</vt:lpstr>
      <vt:lpstr>Linear state-space model with arbitrarily  time-varying parameters for replicated series (Molenaar, Beltz, Gates &amp; Wilson, 2016) </vt:lpstr>
      <vt:lpstr>PowerPoint Presentation</vt:lpstr>
      <vt:lpstr>PowerPoint Presentation</vt:lpstr>
      <vt:lpstr>Some preliminary conclusions</vt:lpstr>
      <vt:lpstr>GIMME is a work in progress</vt:lpstr>
      <vt:lpstr>Non-stationarity</vt:lpstr>
      <vt:lpstr>TV-GIMME</vt:lpstr>
      <vt:lpstr>What is GIMME?</vt:lpstr>
      <vt:lpstr>What is GIMME?</vt:lpstr>
      <vt:lpstr>What is GIMME?</vt:lpstr>
      <vt:lpstr>What is GIMME?</vt:lpstr>
      <vt:lpstr>GIMME implements unified structural equation models (uSEMs)</vt:lpstr>
      <vt:lpstr>uSEM in matrix notation</vt:lpstr>
      <vt:lpstr>uSEM in matrix notation</vt:lpstr>
      <vt:lpstr>Model selection using modification indices (Lagrange Multiplier equivalents tests)</vt:lpstr>
      <vt:lpstr>GIMME</vt:lpstr>
      <vt:lpstr>GIMME</vt:lpstr>
      <vt:lpstr>GIMME</vt:lpstr>
      <vt:lpstr>GIMME</vt:lpstr>
      <vt:lpstr>GIMME</vt:lpstr>
      <vt:lpstr>GIMME</vt:lpstr>
      <vt:lpstr>Fitting GIMME</vt:lpstr>
      <vt:lpstr>Evaluating GIMME</vt:lpstr>
      <vt:lpstr>GIMME wins!</vt:lpstr>
      <vt:lpstr>Access Program</vt:lpstr>
      <vt:lpstr>Access Data</vt:lpstr>
      <vt:lpstr>GIMME setup </vt:lpstr>
      <vt:lpstr>GIMME GUI</vt:lpstr>
      <vt:lpstr>GIMME from R Console</vt:lpstr>
      <vt:lpstr>Feedback while GIMME runs</vt:lpstr>
      <vt:lpstr>Summary output </vt:lpstr>
      <vt:lpstr>Individual-level output</vt:lpstr>
      <vt:lpstr>Individual-level output: matrices</vt:lpstr>
      <vt:lpstr>Individual-level output: plots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Adriene Beltz</dc:creator>
  <cp:lastModifiedBy>Peter Molenaar</cp:lastModifiedBy>
  <cp:revision>1022</cp:revision>
  <cp:lastPrinted>2016-01-25T18:24:56Z</cp:lastPrinted>
  <dcterms:created xsi:type="dcterms:W3CDTF">2016-03-11T16:25:53Z</dcterms:created>
  <dcterms:modified xsi:type="dcterms:W3CDTF">2018-06-12T18:12:11Z</dcterms:modified>
</cp:coreProperties>
</file>